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792" r:id="rId5"/>
    <p:sldMasterId id="2147483822" r:id="rId6"/>
  </p:sldMasterIdLst>
  <p:notesMasterIdLst>
    <p:notesMasterId r:id="rId19"/>
  </p:notesMasterIdLst>
  <p:sldIdLst>
    <p:sldId id="3681" r:id="rId7"/>
    <p:sldId id="3680" r:id="rId8"/>
    <p:sldId id="3904" r:id="rId9"/>
    <p:sldId id="3911" r:id="rId10"/>
    <p:sldId id="3919" r:id="rId11"/>
    <p:sldId id="3920" r:id="rId12"/>
    <p:sldId id="3921" r:id="rId13"/>
    <p:sldId id="3922" r:id="rId14"/>
    <p:sldId id="3923" r:id="rId15"/>
    <p:sldId id="3924" r:id="rId16"/>
    <p:sldId id="3912" r:id="rId17"/>
    <p:sldId id="3735" r:id="rId18"/>
  </p:sldIdLst>
  <p:sldSz cx="9904413" cy="6858000"/>
  <p:notesSz cx="6797675" cy="9926638"/>
  <p:embeddedFontLst>
    <p:embeddedFont>
      <p:font typeface="HY헤드라인M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5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7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8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126" userDrawn="1">
          <p15:clr>
            <a:srgbClr val="A4A3A4"/>
          </p15:clr>
        </p15:guide>
        <p15:guide id="6" pos="6113" userDrawn="1">
          <p15:clr>
            <a:srgbClr val="A4A3A4"/>
          </p15:clr>
        </p15:guide>
        <p15:guide id="8" pos="217" userDrawn="1">
          <p15:clr>
            <a:srgbClr val="A4A3A4"/>
          </p15:clr>
        </p15:guide>
        <p15:guide id="9" pos="1260" userDrawn="1">
          <p15:clr>
            <a:srgbClr val="A4A3A4"/>
          </p15:clr>
        </p15:guide>
        <p15:guide id="10" orient="horz" pos="1616" userDrawn="1">
          <p15:clr>
            <a:srgbClr val="A4A3A4"/>
          </p15:clr>
        </p15:guide>
        <p15:guide id="11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FF"/>
    <a:srgbClr val="EDF2F9"/>
    <a:srgbClr val="A5C3FF"/>
    <a:srgbClr val="0066FF"/>
    <a:srgbClr val="306099"/>
    <a:srgbClr val="DCE6F2"/>
    <a:srgbClr val="A3C4FF"/>
    <a:srgbClr val="BFD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4" autoAdjust="0"/>
    <p:restoredTop sz="94940" autoAdjust="0"/>
  </p:normalViewPr>
  <p:slideViewPr>
    <p:cSldViewPr>
      <p:cViewPr varScale="1">
        <p:scale>
          <a:sx n="110" d="100"/>
          <a:sy n="110" d="100"/>
        </p:scale>
        <p:origin x="1644" y="114"/>
      </p:cViewPr>
      <p:guideLst>
        <p:guide orient="horz" pos="2160"/>
        <p:guide pos="3120"/>
        <p:guide orient="horz" pos="4020"/>
        <p:guide orient="horz" pos="799"/>
        <p:guide pos="126"/>
        <p:guide pos="6113"/>
        <p:guide pos="217"/>
        <p:guide pos="1260"/>
        <p:guide orient="horz" pos="1616"/>
        <p:guide orient="horz" pos="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3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1C77CC-598B-496B-ACF8-21026F251BB7}" type="datetimeFigureOut">
              <a:rPr lang="ko-KR" altLang="en-US" smtClean="0"/>
              <a:pPr/>
              <a:t>2024-11-19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153"/>
            <a:ext cx="5438140" cy="446698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EF9BA3-91A5-40D3-AF92-BE9999DEB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4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152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303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455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607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758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F9BA3-91A5-40D3-AF92-BE9999DEB979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42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98" y="6521840"/>
            <a:ext cx="1221398" cy="248630"/>
          </a:xfrm>
          <a:prstGeom prst="rect">
            <a:avLst/>
          </a:prstGeom>
        </p:spPr>
      </p:pic>
      <p:sp>
        <p:nvSpPr>
          <p:cNvPr id="98" name="직사각형 97"/>
          <p:cNvSpPr/>
          <p:nvPr userDrawn="1"/>
        </p:nvSpPr>
        <p:spPr>
          <a:xfrm flipV="1">
            <a:off x="-1" y="-1"/>
            <a:ext cx="9904413" cy="612000"/>
          </a:xfrm>
          <a:prstGeom prst="rect">
            <a:avLst/>
          </a:prstGeom>
          <a:gradFill>
            <a:gsLst>
              <a:gs pos="59000">
                <a:srgbClr val="0D1743"/>
              </a:gs>
              <a:gs pos="0">
                <a:srgbClr val="0020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sp>
        <p:nvSpPr>
          <p:cNvPr id="99" name="직사각형 98"/>
          <p:cNvSpPr/>
          <p:nvPr userDrawn="1"/>
        </p:nvSpPr>
        <p:spPr>
          <a:xfrm rot="10800000" flipV="1">
            <a:off x="-3" y="601687"/>
            <a:ext cx="9904413" cy="95166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74224"/>
            <a:ext cx="651002" cy="590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AF9B1-5250-43C8-9849-8873C9205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9" y="6503316"/>
            <a:ext cx="1589158" cy="2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50">
            <a:extLst>
              <a:ext uri="{FF2B5EF4-FFF2-40B4-BE49-F238E27FC236}">
                <a16:creationId xmlns:a16="http://schemas.microsoft.com/office/drawing/2014/main" id="{3DBB9373-459B-4D71-BD4B-6A7E83BEB961}"/>
              </a:ext>
            </a:extLst>
          </p:cNvPr>
          <p:cNvSpPr/>
          <p:nvPr userDrawn="1"/>
        </p:nvSpPr>
        <p:spPr>
          <a:xfrm>
            <a:off x="-139055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AFEABF-CA8F-483F-BFF2-63474A71FDA2}"/>
              </a:ext>
            </a:extLst>
          </p:cNvPr>
          <p:cNvSpPr/>
          <p:nvPr userDrawn="1"/>
        </p:nvSpPr>
        <p:spPr>
          <a:xfrm>
            <a:off x="-592409" y="-171400"/>
            <a:ext cx="906708" cy="914946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5555289 w 7127701"/>
              <a:gd name="connsiteY1" fmla="*/ 19047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7701" h="7192466">
                <a:moveTo>
                  <a:pt x="0" y="0"/>
                </a:moveTo>
                <a:lnTo>
                  <a:pt x="5555289" y="19047"/>
                </a:lnTo>
                <a:lnTo>
                  <a:pt x="7127701" y="7192466"/>
                </a:lnTo>
                <a:lnTo>
                  <a:pt x="2352675" y="719246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50">
            <a:extLst>
              <a:ext uri="{FF2B5EF4-FFF2-40B4-BE49-F238E27FC236}">
                <a16:creationId xmlns:a16="http://schemas.microsoft.com/office/drawing/2014/main" id="{E97AEAE5-BC3D-41B7-9DDA-653B16A88E46}"/>
              </a:ext>
            </a:extLst>
          </p:cNvPr>
          <p:cNvSpPr/>
          <p:nvPr userDrawn="1"/>
        </p:nvSpPr>
        <p:spPr>
          <a:xfrm rot="10800000">
            <a:off x="9466027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0">
            <a:extLst>
              <a:ext uri="{FF2B5EF4-FFF2-40B4-BE49-F238E27FC236}">
                <a16:creationId xmlns:a16="http://schemas.microsoft.com/office/drawing/2014/main" id="{AE8E638B-A87D-48D9-AE34-A1860ED9E5D2}"/>
              </a:ext>
            </a:extLst>
          </p:cNvPr>
          <p:cNvSpPr/>
          <p:nvPr userDrawn="1"/>
        </p:nvSpPr>
        <p:spPr>
          <a:xfrm>
            <a:off x="9579728" y="-266777"/>
            <a:ext cx="581786" cy="1010323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6378933"/>
              <a:gd name="connsiteY0" fmla="*/ 0 h 7192466"/>
              <a:gd name="connsiteX1" fmla="*/ 6378933 w 6378933"/>
              <a:gd name="connsiteY1" fmla="*/ 19050 h 7192466"/>
              <a:gd name="connsiteX2" fmla="*/ 6378933 w 6378933"/>
              <a:gd name="connsiteY2" fmla="*/ 7192466 h 7192466"/>
              <a:gd name="connsiteX3" fmla="*/ 1603907 w 6378933"/>
              <a:gd name="connsiteY3" fmla="*/ 7192466 h 7192466"/>
              <a:gd name="connsiteX4" fmla="*/ 0 w 6378933"/>
              <a:gd name="connsiteY4" fmla="*/ 0 h 7192466"/>
              <a:gd name="connsiteX0" fmla="*/ 0 w 5778505"/>
              <a:gd name="connsiteY0" fmla="*/ 55830 h 7173419"/>
              <a:gd name="connsiteX1" fmla="*/ 5778505 w 5778505"/>
              <a:gd name="connsiteY1" fmla="*/ 3 h 7173419"/>
              <a:gd name="connsiteX2" fmla="*/ 5778505 w 5778505"/>
              <a:gd name="connsiteY2" fmla="*/ 7173419 h 7173419"/>
              <a:gd name="connsiteX3" fmla="*/ 1003479 w 5778505"/>
              <a:gd name="connsiteY3" fmla="*/ 7173419 h 7173419"/>
              <a:gd name="connsiteX4" fmla="*/ 0 w 5778505"/>
              <a:gd name="connsiteY4" fmla="*/ 55830 h 7173419"/>
              <a:gd name="connsiteX0" fmla="*/ 0 w 5778505"/>
              <a:gd name="connsiteY0" fmla="*/ 1 h 7117590"/>
              <a:gd name="connsiteX1" fmla="*/ 2628569 w 5778505"/>
              <a:gd name="connsiteY1" fmla="*/ 93925 h 7117590"/>
              <a:gd name="connsiteX2" fmla="*/ 5778505 w 5778505"/>
              <a:gd name="connsiteY2" fmla="*/ 7117590 h 7117590"/>
              <a:gd name="connsiteX3" fmla="*/ 1003479 w 5778505"/>
              <a:gd name="connsiteY3" fmla="*/ 7117590 h 7117590"/>
              <a:gd name="connsiteX4" fmla="*/ 0 w 5778505"/>
              <a:gd name="connsiteY4" fmla="*/ 1 h 7117590"/>
              <a:gd name="connsiteX0" fmla="*/ 0 w 2780985"/>
              <a:gd name="connsiteY0" fmla="*/ 1 h 7117590"/>
              <a:gd name="connsiteX1" fmla="*/ 2628569 w 2780985"/>
              <a:gd name="connsiteY1" fmla="*/ 93925 h 7117590"/>
              <a:gd name="connsiteX2" fmla="*/ 2780985 w 2780985"/>
              <a:gd name="connsiteY2" fmla="*/ 7117590 h 7117590"/>
              <a:gd name="connsiteX3" fmla="*/ 1003479 w 2780985"/>
              <a:gd name="connsiteY3" fmla="*/ 7117590 h 7117590"/>
              <a:gd name="connsiteX4" fmla="*/ 0 w 2780985"/>
              <a:gd name="connsiteY4" fmla="*/ 1 h 71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985" h="7117590">
                <a:moveTo>
                  <a:pt x="0" y="1"/>
                </a:moveTo>
                <a:lnTo>
                  <a:pt x="2628569" y="93925"/>
                </a:lnTo>
                <a:lnTo>
                  <a:pt x="2780985" y="7117590"/>
                </a:lnTo>
                <a:lnTo>
                  <a:pt x="1003479" y="7117590"/>
                </a:lnTo>
                <a:lnTo>
                  <a:pt x="0" y="1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C04D64-0E7A-4A9B-8656-C1029415D0E5}"/>
              </a:ext>
            </a:extLst>
          </p:cNvPr>
          <p:cNvCxnSpPr>
            <a:cxnSpLocks/>
            <a:endCxn id="14" idx="3"/>
          </p:cNvCxnSpPr>
          <p:nvPr userDrawn="1"/>
        </p:nvCxnSpPr>
        <p:spPr>
          <a:xfrm>
            <a:off x="293761" y="733607"/>
            <a:ext cx="9495896" cy="99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2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7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21113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90161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62572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2024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17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2" y="2130427"/>
            <a:ext cx="8418751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85663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895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30">
            <a:extLst>
              <a:ext uri="{FF2B5EF4-FFF2-40B4-BE49-F238E27FC236}">
                <a16:creationId xmlns:a16="http://schemas.microsoft.com/office/drawing/2014/main" id="{BD2ABEEF-C209-4483-B11F-0EB8813BAA00}"/>
              </a:ext>
            </a:extLst>
          </p:cNvPr>
          <p:cNvSpPr/>
          <p:nvPr userDrawn="1"/>
        </p:nvSpPr>
        <p:spPr>
          <a:xfrm rot="570348">
            <a:off x="-467279" y="-637298"/>
            <a:ext cx="5067128" cy="2944389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pattFill prst="narHorz">
            <a:fgClr>
              <a:schemeClr val="tx2">
                <a:lumMod val="40000"/>
                <a:lumOff val="60000"/>
              </a:schemeClr>
            </a:fgClr>
            <a:bgClr>
              <a:schemeClr val="bg1">
                <a:lumMod val="65000"/>
              </a:schemeClr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0">
            <a:extLst>
              <a:ext uri="{FF2B5EF4-FFF2-40B4-BE49-F238E27FC236}">
                <a16:creationId xmlns:a16="http://schemas.microsoft.com/office/drawing/2014/main" id="{91F19E91-F93C-4509-A6A4-28F96DE05A78}"/>
              </a:ext>
            </a:extLst>
          </p:cNvPr>
          <p:cNvSpPr/>
          <p:nvPr userDrawn="1"/>
        </p:nvSpPr>
        <p:spPr>
          <a:xfrm>
            <a:off x="-99556" y="-370071"/>
            <a:ext cx="4536504" cy="2561455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solidFill>
            <a:srgbClr val="05488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775F1-0399-41BA-B6F5-F14B285142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49" y="116632"/>
            <a:ext cx="2703195" cy="342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15CCC-5E8E-4535-811E-027B7B57BE12}"/>
              </a:ext>
            </a:extLst>
          </p:cNvPr>
          <p:cNvSpPr/>
          <p:nvPr userDrawn="1"/>
        </p:nvSpPr>
        <p:spPr>
          <a:xfrm>
            <a:off x="559718" y="642340"/>
            <a:ext cx="324036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4000" dirty="0">
                <a:gradFill flip="none" rotWithShape="1">
                  <a:gsLst>
                    <a:gs pos="86000">
                      <a:prstClr val="white">
                        <a:lumMod val="95000"/>
                      </a:prstClr>
                    </a:gs>
                    <a:gs pos="45000">
                      <a:prstClr val="white"/>
                    </a:gs>
                    <a:gs pos="25000">
                      <a:prstClr val="white">
                        <a:lumMod val="95000"/>
                      </a:prstClr>
                    </a:gs>
                    <a:gs pos="33728">
                      <a:prstClr val="white">
                        <a:lumMod val="75000"/>
                      </a:prstClr>
                    </a:gs>
                    <a:gs pos="0">
                      <a:srgbClr val="FFFFFF"/>
                    </a:gs>
                    <a:gs pos="62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381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C33F34-2DF9-46D1-98CC-CBA7FAF63C6D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7796ACF-EF42-4BB1-A1A9-D2F1FA7F39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31E65D-4290-4DED-8A89-D82C151D02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6" y="6516173"/>
            <a:ext cx="751060" cy="215243"/>
          </a:xfrm>
          <a:prstGeom prst="rect">
            <a:avLst/>
          </a:prstGeom>
        </p:spPr>
      </p:pic>
      <p:grpSp>
        <p:nvGrpSpPr>
          <p:cNvPr id="21" name="Group 80">
            <a:extLst>
              <a:ext uri="{FF2B5EF4-FFF2-40B4-BE49-F238E27FC236}">
                <a16:creationId xmlns:a16="http://schemas.microsoft.com/office/drawing/2014/main" id="{30EC11C5-F2EA-4EEB-8221-456C647194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862632"/>
            <a:ext cx="9904412" cy="908553"/>
            <a:chOff x="247" y="4566"/>
            <a:chExt cx="3829" cy="1431"/>
          </a:xfrm>
        </p:grpSpPr>
        <p:grpSp>
          <p:nvGrpSpPr>
            <p:cNvPr id="22" name="Group 81">
              <a:extLst>
                <a:ext uri="{FF2B5EF4-FFF2-40B4-BE49-F238E27FC236}">
                  <a16:creationId xmlns:a16="http://schemas.microsoft.com/office/drawing/2014/main" id="{3643CD2D-B885-4E7A-AE0D-9D09E9192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1" y="4566"/>
              <a:ext cx="1915" cy="1431"/>
              <a:chOff x="2854" y="1824"/>
              <a:chExt cx="2622" cy="1882"/>
            </a:xfrm>
          </p:grpSpPr>
          <p:sp>
            <p:nvSpPr>
              <p:cNvPr id="61" name="Line 82">
                <a:extLst>
                  <a:ext uri="{FF2B5EF4-FFF2-40B4-BE49-F238E27FC236}">
                    <a16:creationId xmlns:a16="http://schemas.microsoft.com/office/drawing/2014/main" id="{B27E5A1A-D6C2-4EF6-844C-82C9A72E5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Line 83">
                <a:extLst>
                  <a:ext uri="{FF2B5EF4-FFF2-40B4-BE49-F238E27FC236}">
                    <a16:creationId xmlns:a16="http://schemas.microsoft.com/office/drawing/2014/main" id="{7610DEA6-1A70-4E98-B5A2-4BE1096F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Line 84">
                <a:extLst>
                  <a:ext uri="{FF2B5EF4-FFF2-40B4-BE49-F238E27FC236}">
                    <a16:creationId xmlns:a16="http://schemas.microsoft.com/office/drawing/2014/main" id="{E2FDE8EB-8A94-4901-BAD2-45DA28F3E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487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Line 85">
                <a:extLst>
                  <a:ext uri="{FF2B5EF4-FFF2-40B4-BE49-F238E27FC236}">
                    <a16:creationId xmlns:a16="http://schemas.microsoft.com/office/drawing/2014/main" id="{C3F31522-2B1C-4E08-9583-48C9E4A1B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0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Line 86">
                <a:extLst>
                  <a:ext uri="{FF2B5EF4-FFF2-40B4-BE49-F238E27FC236}">
                    <a16:creationId xmlns:a16="http://schemas.microsoft.com/office/drawing/2014/main" id="{712921B7-5F04-4968-8B97-95DBCB7E6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70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87">
                <a:extLst>
                  <a:ext uri="{FF2B5EF4-FFF2-40B4-BE49-F238E27FC236}">
                    <a16:creationId xmlns:a16="http://schemas.microsoft.com/office/drawing/2014/main" id="{62828337-F3FD-46DC-9F3C-960598879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32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Line 88">
                <a:extLst>
                  <a:ext uri="{FF2B5EF4-FFF2-40B4-BE49-F238E27FC236}">
                    <a16:creationId xmlns:a16="http://schemas.microsoft.com/office/drawing/2014/main" id="{7A539ACF-3779-4BA5-9DE0-181D57511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986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Line 89">
                <a:extLst>
                  <a:ext uri="{FF2B5EF4-FFF2-40B4-BE49-F238E27FC236}">
                    <a16:creationId xmlns:a16="http://schemas.microsoft.com/office/drawing/2014/main" id="{78508449-23C0-425F-8301-4ACB5EAA5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65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Line 90">
                <a:extLst>
                  <a:ext uri="{FF2B5EF4-FFF2-40B4-BE49-F238E27FC236}">
                    <a16:creationId xmlns:a16="http://schemas.microsoft.com/office/drawing/2014/main" id="{67240FBF-8792-4177-967F-439B86A4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31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Line 91">
                <a:extLst>
                  <a:ext uri="{FF2B5EF4-FFF2-40B4-BE49-F238E27FC236}">
                    <a16:creationId xmlns:a16="http://schemas.microsoft.com/office/drawing/2014/main" id="{A688E029-137A-417F-BFA2-35F1E5323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92">
                <a:extLst>
                  <a:ext uri="{FF2B5EF4-FFF2-40B4-BE49-F238E27FC236}">
                    <a16:creationId xmlns:a16="http://schemas.microsoft.com/office/drawing/2014/main" id="{2542B156-808B-4C37-98A1-B55410D0A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Line 93">
                <a:extLst>
                  <a:ext uri="{FF2B5EF4-FFF2-40B4-BE49-F238E27FC236}">
                    <a16:creationId xmlns:a16="http://schemas.microsoft.com/office/drawing/2014/main" id="{B30A034E-0B03-44A9-AB4E-249710B9F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Line 94">
                <a:extLst>
                  <a:ext uri="{FF2B5EF4-FFF2-40B4-BE49-F238E27FC236}">
                    <a16:creationId xmlns:a16="http://schemas.microsoft.com/office/drawing/2014/main" id="{C14AACCB-7DB9-4710-A888-96C04EE94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Line 95">
                <a:extLst>
                  <a:ext uri="{FF2B5EF4-FFF2-40B4-BE49-F238E27FC236}">
                    <a16:creationId xmlns:a16="http://schemas.microsoft.com/office/drawing/2014/main" id="{AC921ACC-F1FC-4BD0-B124-848BEFD26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Line 96">
                <a:extLst>
                  <a:ext uri="{FF2B5EF4-FFF2-40B4-BE49-F238E27FC236}">
                    <a16:creationId xmlns:a16="http://schemas.microsoft.com/office/drawing/2014/main" id="{CED02A2E-4154-423F-B6B4-2417A4D91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1824"/>
                <a:ext cx="2599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Line 97">
                <a:extLst>
                  <a:ext uri="{FF2B5EF4-FFF2-40B4-BE49-F238E27FC236}">
                    <a16:creationId xmlns:a16="http://schemas.microsoft.com/office/drawing/2014/main" id="{58DFAF12-B4E7-477F-8027-2CE74947D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Line 98">
                <a:extLst>
                  <a:ext uri="{FF2B5EF4-FFF2-40B4-BE49-F238E27FC236}">
                    <a16:creationId xmlns:a16="http://schemas.microsoft.com/office/drawing/2014/main" id="{777EB269-6972-476D-B83B-BC78F5DF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8AFBF804-F1E9-4176-A592-BED17B691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9C70D0B0-4C8F-4826-9224-1A0330004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DEF0F455-746C-458D-A351-6284E5824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5A4BCD54-40D6-49B4-A317-94A25402E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Group 103">
              <a:extLst>
                <a:ext uri="{FF2B5EF4-FFF2-40B4-BE49-F238E27FC236}">
                  <a16:creationId xmlns:a16="http://schemas.microsoft.com/office/drawing/2014/main" id="{DD80DFF4-1751-47BD-B767-79B7F0B1E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66"/>
              <a:ext cx="1914" cy="1431"/>
              <a:chOff x="235" y="1824"/>
              <a:chExt cx="2619" cy="1882"/>
            </a:xfrm>
          </p:grpSpPr>
          <p:sp>
            <p:nvSpPr>
              <p:cNvPr id="40" name="Line 104">
                <a:extLst>
                  <a:ext uri="{FF2B5EF4-FFF2-40B4-BE49-F238E27FC236}">
                    <a16:creationId xmlns:a16="http://schemas.microsoft.com/office/drawing/2014/main" id="{2A227641-FD45-426A-A34E-D7FAC2D92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Line 105">
                <a:extLst>
                  <a:ext uri="{FF2B5EF4-FFF2-40B4-BE49-F238E27FC236}">
                    <a16:creationId xmlns:a16="http://schemas.microsoft.com/office/drawing/2014/main" id="{F48A6E43-02A1-41ED-9729-8C2636115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Line 106">
                <a:extLst>
                  <a:ext uri="{FF2B5EF4-FFF2-40B4-BE49-F238E27FC236}">
                    <a16:creationId xmlns:a16="http://schemas.microsoft.com/office/drawing/2014/main" id="{15E61642-5429-485A-B9A2-CADA7834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Line 107">
                <a:extLst>
                  <a:ext uri="{FF2B5EF4-FFF2-40B4-BE49-F238E27FC236}">
                    <a16:creationId xmlns:a16="http://schemas.microsoft.com/office/drawing/2014/main" id="{161D94D7-CEEE-49F0-A59E-170CE3DF3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" y="1824"/>
                <a:ext cx="24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Line 108">
                <a:extLst>
                  <a:ext uri="{FF2B5EF4-FFF2-40B4-BE49-F238E27FC236}">
                    <a16:creationId xmlns:a16="http://schemas.microsoft.com/office/drawing/2014/main" id="{05B42670-0D07-4CF7-AAC2-3B02B8232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" y="1824"/>
                <a:ext cx="208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Line 109">
                <a:extLst>
                  <a:ext uri="{FF2B5EF4-FFF2-40B4-BE49-F238E27FC236}">
                    <a16:creationId xmlns:a16="http://schemas.microsoft.com/office/drawing/2014/main" id="{A9FCB5EC-18CA-4789-AD59-5BD49A7B0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3" y="1824"/>
                <a:ext cx="170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110">
                <a:extLst>
                  <a:ext uri="{FF2B5EF4-FFF2-40B4-BE49-F238E27FC236}">
                    <a16:creationId xmlns:a16="http://schemas.microsoft.com/office/drawing/2014/main" id="{334BB76C-CC84-478F-A25D-94F3145B6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824"/>
                <a:ext cx="132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Line 111">
                <a:extLst>
                  <a:ext uri="{FF2B5EF4-FFF2-40B4-BE49-F238E27FC236}">
                    <a16:creationId xmlns:a16="http://schemas.microsoft.com/office/drawing/2014/main" id="{D615058C-790A-4F77-BB5B-71F0BFE6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1824"/>
                <a:ext cx="98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Line 112">
                <a:extLst>
                  <a:ext uri="{FF2B5EF4-FFF2-40B4-BE49-F238E27FC236}">
                    <a16:creationId xmlns:a16="http://schemas.microsoft.com/office/drawing/2014/main" id="{BDEE4D66-5B30-4E40-B8FD-A618C606B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6" y="1824"/>
                <a:ext cx="648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Line 113">
                <a:extLst>
                  <a:ext uri="{FF2B5EF4-FFF2-40B4-BE49-F238E27FC236}">
                    <a16:creationId xmlns:a16="http://schemas.microsoft.com/office/drawing/2014/main" id="{B3520B65-0632-452C-A5F4-E4B2D6441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3" y="1824"/>
                <a:ext cx="31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Line 114">
                <a:extLst>
                  <a:ext uri="{FF2B5EF4-FFF2-40B4-BE49-F238E27FC236}">
                    <a16:creationId xmlns:a16="http://schemas.microsoft.com/office/drawing/2014/main" id="{A49BB277-B6F3-41B7-A871-EFF797949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Line 115">
                <a:extLst>
                  <a:ext uri="{FF2B5EF4-FFF2-40B4-BE49-F238E27FC236}">
                    <a16:creationId xmlns:a16="http://schemas.microsoft.com/office/drawing/2014/main" id="{6D8A343A-735E-48E7-B0E7-16CFAC220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Line 116">
                <a:extLst>
                  <a:ext uri="{FF2B5EF4-FFF2-40B4-BE49-F238E27FC236}">
                    <a16:creationId xmlns:a16="http://schemas.microsoft.com/office/drawing/2014/main" id="{83FB8566-3EC4-4E64-BDE3-05FDFF8AC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Line 117">
                <a:extLst>
                  <a:ext uri="{FF2B5EF4-FFF2-40B4-BE49-F238E27FC236}">
                    <a16:creationId xmlns:a16="http://schemas.microsoft.com/office/drawing/2014/main" id="{DCCE67F4-F0E2-46C4-B857-AB03E63E5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Line 118">
                <a:extLst>
                  <a:ext uri="{FF2B5EF4-FFF2-40B4-BE49-F238E27FC236}">
                    <a16:creationId xmlns:a16="http://schemas.microsoft.com/office/drawing/2014/main" id="{2FE421BC-C6FB-4EC0-988E-AE41CFE2C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597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Line 119">
                <a:extLst>
                  <a:ext uri="{FF2B5EF4-FFF2-40B4-BE49-F238E27FC236}">
                    <a16:creationId xmlns:a16="http://schemas.microsoft.com/office/drawing/2014/main" id="{1B7B1694-74C8-497E-8F1C-EEBCBDCCD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Line 120">
                <a:extLst>
                  <a:ext uri="{FF2B5EF4-FFF2-40B4-BE49-F238E27FC236}">
                    <a16:creationId xmlns:a16="http://schemas.microsoft.com/office/drawing/2014/main" id="{20A37399-ABE8-4064-A9B8-4CFA566BF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Line 121">
                <a:extLst>
                  <a:ext uri="{FF2B5EF4-FFF2-40B4-BE49-F238E27FC236}">
                    <a16:creationId xmlns:a16="http://schemas.microsoft.com/office/drawing/2014/main" id="{12389393-2C71-4C05-8DE0-9939E9825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" name="Line 122">
                <a:extLst>
                  <a:ext uri="{FF2B5EF4-FFF2-40B4-BE49-F238E27FC236}">
                    <a16:creationId xmlns:a16="http://schemas.microsoft.com/office/drawing/2014/main" id="{A4C65B1F-7699-4FE4-A7E3-BA6D2C922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123">
                <a:extLst>
                  <a:ext uri="{FF2B5EF4-FFF2-40B4-BE49-F238E27FC236}">
                    <a16:creationId xmlns:a16="http://schemas.microsoft.com/office/drawing/2014/main" id="{F068C4A6-1452-487B-97D9-3DA8DDF03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124">
                <a:extLst>
                  <a:ext uri="{FF2B5EF4-FFF2-40B4-BE49-F238E27FC236}">
                    <a16:creationId xmlns:a16="http://schemas.microsoft.com/office/drawing/2014/main" id="{7C4E289A-C93F-4604-AEC8-26F7E7B75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Group 125">
              <a:extLst>
                <a:ext uri="{FF2B5EF4-FFF2-40B4-BE49-F238E27FC236}">
                  <a16:creationId xmlns:a16="http://schemas.microsoft.com/office/drawing/2014/main" id="{822393E0-C0DB-430B-902C-07F46E6E3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81"/>
              <a:ext cx="3829" cy="1220"/>
              <a:chOff x="235" y="1844"/>
              <a:chExt cx="5241" cy="1605"/>
            </a:xfrm>
          </p:grpSpPr>
          <p:grpSp>
            <p:nvGrpSpPr>
              <p:cNvPr id="25" name="Group 126">
                <a:extLst>
                  <a:ext uri="{FF2B5EF4-FFF2-40B4-BE49-F238E27FC236}">
                    <a16:creationId xmlns:a16="http://schemas.microsoft.com/office/drawing/2014/main" id="{5C103FAC-776E-4834-B78F-5A4D91F2C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2750"/>
                <a:ext cx="5241" cy="699"/>
                <a:chOff x="235" y="2750"/>
                <a:chExt cx="5241" cy="699"/>
              </a:xfrm>
            </p:grpSpPr>
            <p:sp>
              <p:nvSpPr>
                <p:cNvPr id="36" name="Line 127">
                  <a:extLst>
                    <a:ext uri="{FF2B5EF4-FFF2-40B4-BE49-F238E27FC236}">
                      <a16:creationId xmlns:a16="http://schemas.microsoft.com/office/drawing/2014/main" id="{C62C7576-E59B-425C-938F-CF982BAE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449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Line 128">
                  <a:extLst>
                    <a:ext uri="{FF2B5EF4-FFF2-40B4-BE49-F238E27FC236}">
                      <a16:creationId xmlns:a16="http://schemas.microsoft.com/office/drawing/2014/main" id="{290BA11C-B41A-493F-91A1-81EDB1FAE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191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Line 129">
                  <a:extLst>
                    <a:ext uri="{FF2B5EF4-FFF2-40B4-BE49-F238E27FC236}">
                      <a16:creationId xmlns:a16="http://schemas.microsoft.com/office/drawing/2014/main" id="{768B8D75-E18D-4D7B-833D-1984F7B9D2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958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Line 130">
                  <a:extLst>
                    <a:ext uri="{FF2B5EF4-FFF2-40B4-BE49-F238E27FC236}">
                      <a16:creationId xmlns:a16="http://schemas.microsoft.com/office/drawing/2014/main" id="{CF367203-9772-462D-913B-B5F3F76C3A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750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6" name="Group 131">
                <a:extLst>
                  <a:ext uri="{FF2B5EF4-FFF2-40B4-BE49-F238E27FC236}">
                    <a16:creationId xmlns:a16="http://schemas.microsoft.com/office/drawing/2014/main" id="{112E6758-D4CA-423C-8117-3F6DCA48BA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1844"/>
                <a:ext cx="5241" cy="728"/>
                <a:chOff x="235" y="1844"/>
                <a:chExt cx="5241" cy="728"/>
              </a:xfrm>
            </p:grpSpPr>
            <p:sp>
              <p:nvSpPr>
                <p:cNvPr id="27" name="Line 132">
                  <a:extLst>
                    <a:ext uri="{FF2B5EF4-FFF2-40B4-BE49-F238E27FC236}">
                      <a16:creationId xmlns:a16="http://schemas.microsoft.com/office/drawing/2014/main" id="{8702939D-8A35-4676-BC0F-BD6B28333A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572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Line 133">
                  <a:extLst>
                    <a:ext uri="{FF2B5EF4-FFF2-40B4-BE49-F238E27FC236}">
                      <a16:creationId xmlns:a16="http://schemas.microsoft.com/office/drawing/2014/main" id="{A74F71EA-BDF2-4DC1-9663-7C730CD22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401"/>
                  <a:ext cx="5241" cy="1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Line 134">
                  <a:extLst>
                    <a:ext uri="{FF2B5EF4-FFF2-40B4-BE49-F238E27FC236}">
                      <a16:creationId xmlns:a16="http://schemas.microsoft.com/office/drawing/2014/main" id="{A9EA7AA3-8546-4112-A06A-35545B9C8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245"/>
                  <a:ext cx="5241" cy="5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Line 135">
                  <a:extLst>
                    <a:ext uri="{FF2B5EF4-FFF2-40B4-BE49-F238E27FC236}">
                      <a16:creationId xmlns:a16="http://schemas.microsoft.com/office/drawing/2014/main" id="{BEEC5E9F-301C-491B-9148-61DADE016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121"/>
                  <a:ext cx="5217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Line 136">
                  <a:extLst>
                    <a:ext uri="{FF2B5EF4-FFF2-40B4-BE49-F238E27FC236}">
                      <a16:creationId xmlns:a16="http://schemas.microsoft.com/office/drawing/2014/main" id="{B8CCBC56-D848-4622-BBB5-B1AA577BED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015"/>
                  <a:ext cx="5241" cy="6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Line 137">
                  <a:extLst>
                    <a:ext uri="{FF2B5EF4-FFF2-40B4-BE49-F238E27FC236}">
                      <a16:creationId xmlns:a16="http://schemas.microsoft.com/office/drawing/2014/main" id="{EC562B2C-0964-45E0-A873-5CDC2346F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946"/>
                  <a:ext cx="5241" cy="4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Line 138">
                  <a:extLst>
                    <a:ext uri="{FF2B5EF4-FFF2-40B4-BE49-F238E27FC236}">
                      <a16:creationId xmlns:a16="http://schemas.microsoft.com/office/drawing/2014/main" id="{9B5137C7-F9C1-4B4C-A6C9-86FC67BD2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1908"/>
                  <a:ext cx="5241" cy="1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Line 139">
                  <a:extLst>
                    <a:ext uri="{FF2B5EF4-FFF2-40B4-BE49-F238E27FC236}">
                      <a16:creationId xmlns:a16="http://schemas.microsoft.com/office/drawing/2014/main" id="{5F148B9D-69A8-48CD-ABE0-74C0D2035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" y="1866"/>
                  <a:ext cx="5218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Line 140">
                  <a:extLst>
                    <a:ext uri="{FF2B5EF4-FFF2-40B4-BE49-F238E27FC236}">
                      <a16:creationId xmlns:a16="http://schemas.microsoft.com/office/drawing/2014/main" id="{BF4DB87C-4B23-4758-8269-37225E5BC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844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842E0C41-BA39-4B46-B868-5E0047A2332F}"/>
              </a:ext>
            </a:extLst>
          </p:cNvPr>
          <p:cNvSpPr/>
          <p:nvPr userDrawn="1"/>
        </p:nvSpPr>
        <p:spPr>
          <a:xfrm>
            <a:off x="3165451" y="5357560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47B72B-138F-4633-BD8A-D29F6F543832}"/>
              </a:ext>
            </a:extLst>
          </p:cNvPr>
          <p:cNvSpPr/>
          <p:nvPr userDrawn="1"/>
        </p:nvSpPr>
        <p:spPr>
          <a:xfrm>
            <a:off x="4343106" y="5440542"/>
            <a:ext cx="833544" cy="833544"/>
          </a:xfrm>
          <a:prstGeom prst="ellipse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EF8C5E-18CA-4548-9B57-D580DD7E3293}"/>
              </a:ext>
            </a:extLst>
          </p:cNvPr>
          <p:cNvSpPr/>
          <p:nvPr userDrawn="1"/>
        </p:nvSpPr>
        <p:spPr>
          <a:xfrm>
            <a:off x="6372756" y="5971257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E04D827-0517-4572-9B96-A8E46A757A2F}"/>
              </a:ext>
            </a:extLst>
          </p:cNvPr>
          <p:cNvSpPr/>
          <p:nvPr userDrawn="1"/>
        </p:nvSpPr>
        <p:spPr>
          <a:xfrm>
            <a:off x="8480598" y="4941168"/>
            <a:ext cx="1440160" cy="1440160"/>
          </a:xfrm>
          <a:prstGeom prst="ellipse">
            <a:avLst/>
          </a:prstGeom>
          <a:solidFill>
            <a:schemeClr val="bg1">
              <a:lumMod val="8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6058AD3-83C5-4F0E-B0BC-78EB40880C56}"/>
              </a:ext>
            </a:extLst>
          </p:cNvPr>
          <p:cNvSpPr/>
          <p:nvPr userDrawn="1"/>
        </p:nvSpPr>
        <p:spPr>
          <a:xfrm>
            <a:off x="7990851" y="5647263"/>
            <a:ext cx="219106" cy="219106"/>
          </a:xfrm>
          <a:prstGeom prst="ellipse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0" y="6523794"/>
            <a:ext cx="819847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2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11877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80925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040DD02-8CA8-412E-98E4-BDDEFCACE8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3774" y="5406824"/>
            <a:ext cx="7721202" cy="96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5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•"/>
              <a:defRPr kumimoji="1" sz="2400" b="1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―"/>
              <a:defRPr kumimoji="1" sz="24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 문서에 대한 저작권을 포함한 지적재산권은 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있으며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기밀정보 및 영업비밀을 포함하고 있습니다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문서를 제공된 목적 외에 다른 목적으로  사용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배포하는 것은 비젠트로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영업비밀 및 지적재산권 침해가 되므로 엄격히 금지합니다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53336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2024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1806" y="6530539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6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19" r:id="rId2"/>
    <p:sldLayoutId id="2147483820" r:id="rId3"/>
    <p:sldLayoutId id="2147483808" r:id="rId4"/>
    <p:sldLayoutId id="2147483849" r:id="rId5"/>
    <p:sldLayoutId id="214748385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2206" y="6525344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5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w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wmf"/><Relationship Id="rId11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5D7ACE-19C3-40EA-90F6-C472F9A9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E3B2-1BD1-42E9-BE45-FC6865F55715}"/>
              </a:ext>
            </a:extLst>
          </p:cNvPr>
          <p:cNvSpPr/>
          <p:nvPr/>
        </p:nvSpPr>
        <p:spPr>
          <a:xfrm>
            <a:off x="165804" y="1634"/>
            <a:ext cx="3821243" cy="6858000"/>
          </a:xfrm>
          <a:prstGeom prst="rect">
            <a:avLst/>
          </a:prstGeom>
          <a:gradFill>
            <a:gsLst>
              <a:gs pos="0">
                <a:schemeClr val="tx1">
                  <a:alpha val="66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0"/>
          </a:gra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87ED8-8BE8-45A1-A014-0446F2C75D6F}"/>
              </a:ext>
            </a:extLst>
          </p:cNvPr>
          <p:cNvSpPr/>
          <p:nvPr/>
        </p:nvSpPr>
        <p:spPr>
          <a:xfrm>
            <a:off x="5006888" y="6528707"/>
            <a:ext cx="35525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Copyright © 2024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 Co., Ltd. All rights reserved  |  Confidential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7FCC2-2478-4F39-8D12-EC2FB63A8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4943-F075-49A4-ABAA-621EA0D87C73}"/>
              </a:ext>
            </a:extLst>
          </p:cNvPr>
          <p:cNvSpPr txBox="1"/>
          <p:nvPr/>
        </p:nvSpPr>
        <p:spPr>
          <a:xfrm>
            <a:off x="8125971" y="116632"/>
            <a:ext cx="1656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.BIZENTRO</a:t>
            </a: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.COM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ABFD37-85C5-4E0F-B798-A14E40A4A178}"/>
              </a:ext>
            </a:extLst>
          </p:cNvPr>
          <p:cNvGrpSpPr/>
          <p:nvPr/>
        </p:nvGrpSpPr>
        <p:grpSpPr>
          <a:xfrm>
            <a:off x="626110" y="1320062"/>
            <a:ext cx="3225296" cy="3825012"/>
            <a:chOff x="626110" y="855994"/>
            <a:chExt cx="3225296" cy="38250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1988AC-05BE-4EFD-B975-85E53F0160D9}"/>
                </a:ext>
              </a:extLst>
            </p:cNvPr>
            <p:cNvGrpSpPr/>
            <p:nvPr/>
          </p:nvGrpSpPr>
          <p:grpSpPr>
            <a:xfrm>
              <a:off x="626110" y="1681911"/>
              <a:ext cx="3225296" cy="2129127"/>
              <a:chOff x="789839" y="2096671"/>
              <a:chExt cx="3225296" cy="212912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CA137AD-CB11-4609-AFF5-F6948ECEEBF3}"/>
                  </a:ext>
                </a:extLst>
              </p:cNvPr>
              <p:cNvSpPr/>
              <p:nvPr/>
            </p:nvSpPr>
            <p:spPr>
              <a:xfrm>
                <a:off x="789839" y="2840803"/>
                <a:ext cx="322529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800" dirty="0" err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세경하이테크</a:t>
                </a:r>
                <a:endParaRPr lang="en-US" altLang="ko-KR" sz="2800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80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정보화시스템</a:t>
                </a:r>
                <a:endParaRPr lang="en-US" altLang="ko-KR" sz="280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80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고도화 </a:t>
                </a:r>
                <a:r>
                  <a:rPr lang="ko-KR" altLang="en-US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중간 보고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02BF8E9-C9D8-4F39-81D3-6F462662AC7C}"/>
                  </a:ext>
                </a:extLst>
              </p:cNvPr>
              <p:cNvSpPr/>
              <p:nvPr/>
            </p:nvSpPr>
            <p:spPr>
              <a:xfrm>
                <a:off x="804240" y="2096671"/>
                <a:ext cx="32108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지속적인 성장 기반 마련을 위한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80A4E0-0CF8-440A-A8AD-8A72BD0C57E0}"/>
                </a:ext>
              </a:extLst>
            </p:cNvPr>
            <p:cNvSpPr txBox="1"/>
            <p:nvPr/>
          </p:nvSpPr>
          <p:spPr>
            <a:xfrm>
              <a:off x="2309349" y="4266982"/>
              <a:ext cx="1184941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6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2024.10.30</a:t>
              </a:r>
              <a:endPara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FBF9CA-FAD5-45DC-82B8-03445A133D89}"/>
                </a:ext>
              </a:extLst>
            </p:cNvPr>
            <p:cNvGrpSpPr/>
            <p:nvPr/>
          </p:nvGrpSpPr>
          <p:grpSpPr>
            <a:xfrm>
              <a:off x="674978" y="1556792"/>
              <a:ext cx="2819312" cy="2421079"/>
              <a:chOff x="692734" y="1556792"/>
              <a:chExt cx="2520280" cy="242107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52C5C9C-462D-46F2-80AF-A9949DAAE6E5}"/>
                  </a:ext>
                </a:extLst>
              </p:cNvPr>
              <p:cNvCxnSpPr/>
              <p:nvPr/>
            </p:nvCxnSpPr>
            <p:spPr>
              <a:xfrm>
                <a:off x="692734" y="1556792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7B75DA1-97CB-4D5D-A525-620EB41FFC6A}"/>
                  </a:ext>
                </a:extLst>
              </p:cNvPr>
              <p:cNvCxnSpPr/>
              <p:nvPr/>
            </p:nvCxnSpPr>
            <p:spPr>
              <a:xfrm>
                <a:off x="692734" y="3977871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1E3DE5-CC9A-4A23-89FC-8F3E277C2230}"/>
                </a:ext>
              </a:extLst>
            </p:cNvPr>
            <p:cNvGrpSpPr/>
            <p:nvPr/>
          </p:nvGrpSpPr>
          <p:grpSpPr>
            <a:xfrm>
              <a:off x="705533" y="855994"/>
              <a:ext cx="2618547" cy="512204"/>
              <a:chOff x="6536545" y="3293640"/>
              <a:chExt cx="2917812" cy="57074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2057220-6D8B-4D4A-BD88-5F985D8C5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545" y="3306027"/>
                <a:ext cx="825990" cy="54557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36EDA2A-9EC5-4186-8B48-419970A1D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635" y="3339573"/>
                <a:ext cx="775201" cy="5120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E4F5676-AFD2-4DC0-A556-DCBBF9066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8978" y="3293640"/>
                <a:ext cx="864096" cy="570742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663E382-B97B-40C6-90D3-42CCEA7B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4723" y="3323435"/>
                <a:ext cx="799634" cy="528165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http://sghitech.co.kr/images/f_logo.png">
            <a:extLst>
              <a:ext uri="{FF2B5EF4-FFF2-40B4-BE49-F238E27FC236}">
                <a16:creationId xmlns:a16="http://schemas.microsoft.com/office/drawing/2014/main" id="{54B92D34-62A2-48F5-8A28-BFC7907E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03" y="6320070"/>
            <a:ext cx="1905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계획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E22E26-DC37-6963-FE5F-A9111584038D}"/>
              </a:ext>
            </a:extLst>
          </p:cNvPr>
          <p:cNvCxnSpPr/>
          <p:nvPr/>
        </p:nvCxnSpPr>
        <p:spPr>
          <a:xfrm>
            <a:off x="69666" y="6410948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5">
            <a:extLst>
              <a:ext uri="{FF2B5EF4-FFF2-40B4-BE49-F238E27FC236}">
                <a16:creationId xmlns:a16="http://schemas.microsoft.com/office/drawing/2014/main" id="{3CFB90DF-5C8F-425D-ABD2-007B4EA4E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75" y="642174"/>
            <a:ext cx="90368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hangingPunct="1"/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주요 일정은 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2024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월부터 데이터를 입력하고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12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중 원가 결산 및 검증 입니다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75E267-3461-ABC1-270D-C53C692B0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457968"/>
              </p:ext>
            </p:extLst>
          </p:nvPr>
        </p:nvGraphicFramePr>
        <p:xfrm>
          <a:off x="415700" y="1233722"/>
          <a:ext cx="9073012" cy="47875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2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Activity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일정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 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8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본 가동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24.11.04~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2024.11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 ~ 24.12.18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원가 결산 및 검증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중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인수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~ 24.12.31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추가 개발 프로그램 인수 확인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  -.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프로그램별로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담당자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프로젝트 완료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25.01.04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프로젝트 완료 보고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  -.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산출물 정리 및 완료보고서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12/30 ~ 01/03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  -.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완료보고회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01/03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유지보수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25.01.04 ~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유지보수 지원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  -.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시스템 인수인계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프로젝트팀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→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유지보수팀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78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성공 요인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637AD2-1BB6-AE8F-06DD-534FCC5B5104}"/>
              </a:ext>
            </a:extLst>
          </p:cNvPr>
          <p:cNvCxnSpPr/>
          <p:nvPr/>
        </p:nvCxnSpPr>
        <p:spPr>
          <a:xfrm>
            <a:off x="69666" y="6410948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4">
            <a:extLst>
              <a:ext uri="{FF2B5EF4-FFF2-40B4-BE49-F238E27FC236}">
                <a16:creationId xmlns:a16="http://schemas.microsoft.com/office/drawing/2014/main" id="{008B1F66-C95E-C515-7CA9-C939C1E45FAA}"/>
              </a:ext>
            </a:extLst>
          </p:cNvPr>
          <p:cNvGrpSpPr>
            <a:grpSpLocks/>
          </p:cNvGrpSpPr>
          <p:nvPr/>
        </p:nvGrpSpPr>
        <p:grpSpPr bwMode="auto">
          <a:xfrm>
            <a:off x="200472" y="1151209"/>
            <a:ext cx="6948488" cy="3338245"/>
            <a:chOff x="724" y="869"/>
            <a:chExt cx="3204" cy="3727"/>
          </a:xfrm>
        </p:grpSpPr>
        <p:sp>
          <p:nvSpPr>
            <p:cNvPr id="5" name="AutoShape 105">
              <a:extLst>
                <a:ext uri="{FF2B5EF4-FFF2-40B4-BE49-F238E27FC236}">
                  <a16:creationId xmlns:a16="http://schemas.microsoft.com/office/drawing/2014/main" id="{23D39F96-23CA-65CD-0E08-7F15679185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724" y="4501"/>
              <a:ext cx="3204" cy="95"/>
            </a:xfrm>
            <a:custGeom>
              <a:avLst/>
              <a:gdLst>
                <a:gd name="G0" fmla="+- 1226 0 0"/>
                <a:gd name="G1" fmla="+- 21600 0 1226"/>
                <a:gd name="G2" fmla="*/ 1226 1 2"/>
                <a:gd name="G3" fmla="+- 21600 0 G2"/>
                <a:gd name="G4" fmla="+/ 1226 21600 2"/>
                <a:gd name="G5" fmla="+/ G1 0 2"/>
                <a:gd name="G6" fmla="*/ 21600 21600 1226"/>
                <a:gd name="G7" fmla="*/ G6 1 2"/>
                <a:gd name="G8" fmla="+- 21600 0 G7"/>
                <a:gd name="G9" fmla="*/ 21600 1 2"/>
                <a:gd name="G10" fmla="+- 1226 0 G9"/>
                <a:gd name="G11" fmla="?: G10 G8 0"/>
                <a:gd name="G12" fmla="?: G10 G7 21600"/>
                <a:gd name="T0" fmla="*/ 20987 w 21600"/>
                <a:gd name="T1" fmla="*/ 10800 h 21600"/>
                <a:gd name="T2" fmla="*/ 10800 w 21600"/>
                <a:gd name="T3" fmla="*/ 21600 h 21600"/>
                <a:gd name="T4" fmla="*/ 613 w 21600"/>
                <a:gd name="T5" fmla="*/ 10800 h 21600"/>
                <a:gd name="T6" fmla="*/ 10800 w 21600"/>
                <a:gd name="T7" fmla="*/ 0 h 21600"/>
                <a:gd name="T8" fmla="*/ 2413 w 21600"/>
                <a:gd name="T9" fmla="*/ 2413 h 21600"/>
                <a:gd name="T10" fmla="*/ 19187 w 21600"/>
                <a:gd name="T11" fmla="*/ 1918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980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6" name="AutoShape 106">
              <a:extLst>
                <a:ext uri="{FF2B5EF4-FFF2-40B4-BE49-F238E27FC236}">
                  <a16:creationId xmlns:a16="http://schemas.microsoft.com/office/drawing/2014/main" id="{1DDB5F94-0D6C-0079-CFEF-35C65F9F5A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724" y="3910"/>
              <a:ext cx="3204" cy="6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652 w 21600"/>
                <a:gd name="T13" fmla="*/ 4666 h 21600"/>
                <a:gd name="T14" fmla="*/ 16948 w 21600"/>
                <a:gd name="T15" fmla="*/ 169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B1B1FF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AF0DABDD-77E1-7C0B-4357-61518C5BCB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" y="3897"/>
              <a:ext cx="2471" cy="624"/>
              <a:chOff x="1205" y="2250"/>
              <a:chExt cx="2180" cy="262"/>
            </a:xfrm>
          </p:grpSpPr>
          <p:grpSp>
            <p:nvGrpSpPr>
              <p:cNvPr id="27" name="Group 108">
                <a:extLst>
                  <a:ext uri="{FF2B5EF4-FFF2-40B4-BE49-F238E27FC236}">
                    <a16:creationId xmlns:a16="http://schemas.microsoft.com/office/drawing/2014/main" id="{0A090E1A-653C-9AF4-2E00-6E30D17D97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4" y="2250"/>
                <a:ext cx="688" cy="262"/>
                <a:chOff x="1564" y="2250"/>
                <a:chExt cx="688" cy="262"/>
              </a:xfrm>
            </p:grpSpPr>
            <p:sp>
              <p:nvSpPr>
                <p:cNvPr id="33" name="Line 109">
                  <a:extLst>
                    <a:ext uri="{FF2B5EF4-FFF2-40B4-BE49-F238E27FC236}">
                      <a16:creationId xmlns:a16="http://schemas.microsoft.com/office/drawing/2014/main" id="{7744E66B-9EEC-BB1E-8218-3C16BA7C7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64" y="2261"/>
                  <a:ext cx="40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34" name="Line 110">
                  <a:extLst>
                    <a:ext uri="{FF2B5EF4-FFF2-40B4-BE49-F238E27FC236}">
                      <a16:creationId xmlns:a16="http://schemas.microsoft.com/office/drawing/2014/main" id="{DEB6AA89-51CF-EC29-16BB-4F479C7E1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30" y="2250"/>
                  <a:ext cx="213" cy="262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35" name="Line 111">
                  <a:extLst>
                    <a:ext uri="{FF2B5EF4-FFF2-40B4-BE49-F238E27FC236}">
                      <a16:creationId xmlns:a16="http://schemas.microsoft.com/office/drawing/2014/main" id="{A2661D64-E158-B117-863E-6E67FD7439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86" y="2261"/>
                  <a:ext cx="66" cy="251"/>
                </a:xfrm>
                <a:prstGeom prst="line">
                  <a:avLst/>
                </a:prstGeom>
                <a:noFill/>
                <a:ln w="12700">
                  <a:solidFill>
                    <a:srgbClr val="A4A4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  <p:sp>
            <p:nvSpPr>
              <p:cNvPr id="28" name="Line 112">
                <a:extLst>
                  <a:ext uri="{FF2B5EF4-FFF2-40B4-BE49-F238E27FC236}">
                    <a16:creationId xmlns:a16="http://schemas.microsoft.com/office/drawing/2014/main" id="{089516F9-E289-6C95-B1AD-836BDDB5D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" y="2261"/>
                <a:ext cx="406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9" name="Line 113">
                <a:extLst>
                  <a:ext uri="{FF2B5EF4-FFF2-40B4-BE49-F238E27FC236}">
                    <a16:creationId xmlns:a16="http://schemas.microsoft.com/office/drawing/2014/main" id="{40955E0F-50F2-A66A-ADBE-1EFF449026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6" y="2250"/>
                <a:ext cx="212" cy="262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30" name="Line 114">
                <a:extLst>
                  <a:ext uri="{FF2B5EF4-FFF2-40B4-BE49-F238E27FC236}">
                    <a16:creationId xmlns:a16="http://schemas.microsoft.com/office/drawing/2014/main" id="{02DCF601-47BA-AC7F-06FB-1B1EA01B1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7" y="2261"/>
                <a:ext cx="67" cy="251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31" name="Line 115">
                <a:extLst>
                  <a:ext uri="{FF2B5EF4-FFF2-40B4-BE49-F238E27FC236}">
                    <a16:creationId xmlns:a16="http://schemas.microsoft.com/office/drawing/2014/main" id="{C0F42F63-F7C9-68D4-3B82-00E9F989E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5" y="2259"/>
                <a:ext cx="624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32" name="Line 116">
                <a:extLst>
                  <a:ext uri="{FF2B5EF4-FFF2-40B4-BE49-F238E27FC236}">
                    <a16:creationId xmlns:a16="http://schemas.microsoft.com/office/drawing/2014/main" id="{D2D01D31-7FFC-72F1-9697-7A10348FF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64" y="2259"/>
                <a:ext cx="621" cy="253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grpSp>
          <p:nvGrpSpPr>
            <p:cNvPr id="24" name="Group 117">
              <a:extLst>
                <a:ext uri="{FF2B5EF4-FFF2-40B4-BE49-F238E27FC236}">
                  <a16:creationId xmlns:a16="http://schemas.microsoft.com/office/drawing/2014/main" id="{45C69E3C-DAA8-33BE-CF50-F80747B582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" y="869"/>
              <a:ext cx="2371" cy="45"/>
              <a:chOff x="1205" y="2340"/>
              <a:chExt cx="2149" cy="45"/>
            </a:xfrm>
          </p:grpSpPr>
          <p:sp>
            <p:nvSpPr>
              <p:cNvPr id="25" name="Line 119">
                <a:extLst>
                  <a:ext uri="{FF2B5EF4-FFF2-40B4-BE49-F238E27FC236}">
                    <a16:creationId xmlns:a16="http://schemas.microsoft.com/office/drawing/2014/main" id="{4D09F166-E743-9EC6-59B9-AB818DA65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5" y="2385"/>
                <a:ext cx="2149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6" name="Line 120">
                <a:extLst>
                  <a:ext uri="{FF2B5EF4-FFF2-40B4-BE49-F238E27FC236}">
                    <a16:creationId xmlns:a16="http://schemas.microsoft.com/office/drawing/2014/main" id="{3B00968D-CF64-CCB3-2211-349C983B8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4" y="2340"/>
                <a:ext cx="1817" cy="0"/>
              </a:xfrm>
              <a:prstGeom prst="line">
                <a:avLst/>
              </a:prstGeom>
              <a:noFill/>
              <a:ln w="12700">
                <a:solidFill>
                  <a:srgbClr val="A4A4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sp>
        <p:nvSpPr>
          <p:cNvPr id="36" name="AutoShape 122">
            <a:extLst>
              <a:ext uri="{FF2B5EF4-FFF2-40B4-BE49-F238E27FC236}">
                <a16:creationId xmlns:a16="http://schemas.microsoft.com/office/drawing/2014/main" id="{4701F469-C85F-96C3-6FC8-37ECA69F9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60" y="1185866"/>
            <a:ext cx="6696075" cy="1720850"/>
          </a:xfrm>
          <a:prstGeom prst="roundRect">
            <a:avLst>
              <a:gd name="adj" fmla="val 10319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" name="AutoShape 123">
            <a:extLst>
              <a:ext uri="{FF2B5EF4-FFF2-40B4-BE49-F238E27FC236}">
                <a16:creationId xmlns:a16="http://schemas.microsoft.com/office/drawing/2014/main" id="{1932826D-4661-4328-E137-B4EA11D2F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" y="1506541"/>
            <a:ext cx="6578600" cy="1330325"/>
          </a:xfrm>
          <a:prstGeom prst="roundRect">
            <a:avLst>
              <a:gd name="adj" fmla="val 10755"/>
            </a:avLst>
          </a:prstGeom>
          <a:solidFill>
            <a:srgbClr val="EBF1FB"/>
          </a:solidFill>
          <a:ln>
            <a:noFill/>
          </a:ln>
          <a:effectLst>
            <a:prstShdw prst="shdw17" dist="17961" dir="13500000">
              <a:srgbClr val="8D9197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8" name="AutoShape 124">
            <a:extLst>
              <a:ext uri="{FF2B5EF4-FFF2-40B4-BE49-F238E27FC236}">
                <a16:creationId xmlns:a16="http://schemas.microsoft.com/office/drawing/2014/main" id="{7215DE92-F791-B34B-0B89-8B0640767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122" y="1582741"/>
            <a:ext cx="1590675" cy="6778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>
            <a:prstShdw prst="shdw17" dist="17961" dir="13500000">
              <a:srgbClr val="7A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9" name="AutoShape 125">
            <a:extLst>
              <a:ext uri="{FF2B5EF4-FFF2-40B4-BE49-F238E27FC236}">
                <a16:creationId xmlns:a16="http://schemas.microsoft.com/office/drawing/2014/main" id="{88412443-41E1-F214-9138-90923505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835" y="1582741"/>
            <a:ext cx="1285875" cy="6778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>
            <a:prstShdw prst="shdw17" dist="17961" dir="13500000">
              <a:srgbClr val="7A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AutoShape 126">
            <a:extLst>
              <a:ext uri="{FF2B5EF4-FFF2-40B4-BE49-F238E27FC236}">
                <a16:creationId xmlns:a16="http://schemas.microsoft.com/office/drawing/2014/main" id="{325C55E6-E553-7BBA-AF5B-AC5FCA86E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772" y="1582741"/>
            <a:ext cx="1284288" cy="6778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>
            <a:prstShdw prst="shdw17" dist="17961" dir="13500000">
              <a:srgbClr val="7A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1" name="AutoShape 127">
            <a:extLst>
              <a:ext uri="{FF2B5EF4-FFF2-40B4-BE49-F238E27FC236}">
                <a16:creationId xmlns:a16="http://schemas.microsoft.com/office/drawing/2014/main" id="{110AB79E-506E-EC2D-94ED-E442EFEA9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47" y="1582741"/>
            <a:ext cx="1616075" cy="6778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>
            <a:prstShdw prst="shdw17" dist="17961" dir="13500000">
              <a:srgbClr val="7A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D2566A1B-5736-6EE4-47F4-010B50409D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32647" y="2462216"/>
            <a:ext cx="111125" cy="1276350"/>
          </a:xfrm>
          <a:prstGeom prst="rect">
            <a:avLst/>
          </a:prstGeom>
          <a:solidFill>
            <a:srgbClr val="72A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53575CD6-AFB9-2534-47F1-7B50BC78CB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1947" y="2346329"/>
            <a:ext cx="1658938" cy="442912"/>
          </a:xfrm>
          <a:prstGeom prst="rect">
            <a:avLst/>
          </a:prstGeom>
          <a:solidFill>
            <a:srgbClr val="87B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" name="Freeform 130">
            <a:extLst>
              <a:ext uri="{FF2B5EF4-FFF2-40B4-BE49-F238E27FC236}">
                <a16:creationId xmlns:a16="http://schemas.microsoft.com/office/drawing/2014/main" id="{F3120498-3675-9C88-2D5F-B91DFB9C067F}"/>
              </a:ext>
            </a:extLst>
          </p:cNvPr>
          <p:cNvSpPr>
            <a:spLocks/>
          </p:cNvSpPr>
          <p:nvPr/>
        </p:nvSpPr>
        <p:spPr bwMode="auto">
          <a:xfrm flipV="1">
            <a:off x="559247" y="2767016"/>
            <a:ext cx="2330450" cy="950913"/>
          </a:xfrm>
          <a:custGeom>
            <a:avLst/>
            <a:gdLst>
              <a:gd name="T0" fmla="*/ 0 w 987"/>
              <a:gd name="T1" fmla="*/ 2147483647 h 361"/>
              <a:gd name="T2" fmla="*/ 2147483647 w 987"/>
              <a:gd name="T3" fmla="*/ 2147483647 h 361"/>
              <a:gd name="T4" fmla="*/ 2147483647 w 987"/>
              <a:gd name="T5" fmla="*/ 0 h 361"/>
              <a:gd name="T6" fmla="*/ 2147483647 w 987"/>
              <a:gd name="T7" fmla="*/ 2147483647 h 361"/>
              <a:gd name="T8" fmla="*/ 0 w 987"/>
              <a:gd name="T9" fmla="*/ 2147483647 h 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7"/>
              <a:gd name="T16" fmla="*/ 0 h 361"/>
              <a:gd name="T17" fmla="*/ 987 w 987"/>
              <a:gd name="T18" fmla="*/ 361 h 3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7" h="361">
                <a:moveTo>
                  <a:pt x="0" y="361"/>
                </a:moveTo>
                <a:lnTo>
                  <a:pt x="650" y="1"/>
                </a:lnTo>
                <a:lnTo>
                  <a:pt x="987" y="0"/>
                </a:lnTo>
                <a:lnTo>
                  <a:pt x="720" y="361"/>
                </a:lnTo>
                <a:lnTo>
                  <a:pt x="0" y="361"/>
                </a:lnTo>
                <a:close/>
              </a:path>
            </a:pathLst>
          </a:custGeom>
          <a:solidFill>
            <a:srgbClr val="B0CB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5" name="Freeform 131">
            <a:extLst>
              <a:ext uri="{FF2B5EF4-FFF2-40B4-BE49-F238E27FC236}">
                <a16:creationId xmlns:a16="http://schemas.microsoft.com/office/drawing/2014/main" id="{619F03EE-6A43-8B6E-60B9-AE7580334DD7}"/>
              </a:ext>
            </a:extLst>
          </p:cNvPr>
          <p:cNvSpPr>
            <a:spLocks/>
          </p:cNvSpPr>
          <p:nvPr/>
        </p:nvSpPr>
        <p:spPr bwMode="auto">
          <a:xfrm flipV="1">
            <a:off x="2208660" y="2336804"/>
            <a:ext cx="681037" cy="1393825"/>
          </a:xfrm>
          <a:custGeom>
            <a:avLst/>
            <a:gdLst>
              <a:gd name="T0" fmla="*/ 0 w 288"/>
              <a:gd name="T1" fmla="*/ 2147483647 h 529"/>
              <a:gd name="T2" fmla="*/ 2147483647 w 288"/>
              <a:gd name="T3" fmla="*/ 2147483647 h 529"/>
              <a:gd name="T4" fmla="*/ 2147483647 w 288"/>
              <a:gd name="T5" fmla="*/ 2147483647 h 529"/>
              <a:gd name="T6" fmla="*/ 2147483647 w 288"/>
              <a:gd name="T7" fmla="*/ 0 h 529"/>
              <a:gd name="T8" fmla="*/ 0 w 288"/>
              <a:gd name="T9" fmla="*/ 2147483647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529"/>
              <a:gd name="T17" fmla="*/ 288 w 288"/>
              <a:gd name="T18" fmla="*/ 529 h 5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529">
                <a:moveTo>
                  <a:pt x="0" y="373"/>
                </a:moveTo>
                <a:lnTo>
                  <a:pt x="7" y="529"/>
                </a:lnTo>
                <a:lnTo>
                  <a:pt x="280" y="60"/>
                </a:lnTo>
                <a:lnTo>
                  <a:pt x="288" y="0"/>
                </a:lnTo>
                <a:lnTo>
                  <a:pt x="0" y="373"/>
                </a:lnTo>
                <a:close/>
              </a:path>
            </a:pathLst>
          </a:custGeom>
          <a:solidFill>
            <a:srgbClr val="72A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6" name="Group 132">
            <a:extLst>
              <a:ext uri="{FF2B5EF4-FFF2-40B4-BE49-F238E27FC236}">
                <a16:creationId xmlns:a16="http://schemas.microsoft.com/office/drawing/2014/main" id="{B89CD414-DD8F-2ABD-6A4E-063FB02A3742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483547" y="2336804"/>
            <a:ext cx="2330450" cy="1393825"/>
            <a:chOff x="925" y="3940"/>
            <a:chExt cx="987" cy="529"/>
          </a:xfrm>
        </p:grpSpPr>
        <p:sp>
          <p:nvSpPr>
            <p:cNvPr id="47" name="Rectangle 133">
              <a:extLst>
                <a:ext uri="{FF2B5EF4-FFF2-40B4-BE49-F238E27FC236}">
                  <a16:creationId xmlns:a16="http://schemas.microsoft.com/office/drawing/2014/main" id="{CB99F048-0D80-2B55-F9E0-92D6F9C6B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4297"/>
              <a:ext cx="703" cy="168"/>
            </a:xfrm>
            <a:prstGeom prst="rect">
              <a:avLst/>
            </a:prstGeom>
            <a:solidFill>
              <a:srgbClr val="8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8" name="Freeform 134">
              <a:extLst>
                <a:ext uri="{FF2B5EF4-FFF2-40B4-BE49-F238E27FC236}">
                  <a16:creationId xmlns:a16="http://schemas.microsoft.com/office/drawing/2014/main" id="{195DF9FC-6506-3E95-E498-77C032AEB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" y="3944"/>
              <a:ext cx="987" cy="361"/>
            </a:xfrm>
            <a:custGeom>
              <a:avLst/>
              <a:gdLst>
                <a:gd name="T0" fmla="*/ 0 w 987"/>
                <a:gd name="T1" fmla="*/ 361 h 361"/>
                <a:gd name="T2" fmla="*/ 650 w 987"/>
                <a:gd name="T3" fmla="*/ 1 h 361"/>
                <a:gd name="T4" fmla="*/ 987 w 987"/>
                <a:gd name="T5" fmla="*/ 0 h 361"/>
                <a:gd name="T6" fmla="*/ 720 w 987"/>
                <a:gd name="T7" fmla="*/ 361 h 361"/>
                <a:gd name="T8" fmla="*/ 0 w 987"/>
                <a:gd name="T9" fmla="*/ 361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7"/>
                <a:gd name="T16" fmla="*/ 0 h 361"/>
                <a:gd name="T17" fmla="*/ 987 w 987"/>
                <a:gd name="T18" fmla="*/ 361 h 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7" h="361">
                  <a:moveTo>
                    <a:pt x="0" y="361"/>
                  </a:moveTo>
                  <a:lnTo>
                    <a:pt x="650" y="1"/>
                  </a:lnTo>
                  <a:lnTo>
                    <a:pt x="987" y="0"/>
                  </a:lnTo>
                  <a:lnTo>
                    <a:pt x="720" y="361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B0C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A1E9D6A3-C9B4-D89D-9E79-E668E5701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" y="3940"/>
              <a:ext cx="288" cy="529"/>
            </a:xfrm>
            <a:custGeom>
              <a:avLst/>
              <a:gdLst>
                <a:gd name="T0" fmla="*/ 0 w 288"/>
                <a:gd name="T1" fmla="*/ 373 h 529"/>
                <a:gd name="T2" fmla="*/ 7 w 288"/>
                <a:gd name="T3" fmla="*/ 529 h 529"/>
                <a:gd name="T4" fmla="*/ 280 w 288"/>
                <a:gd name="T5" fmla="*/ 60 h 529"/>
                <a:gd name="T6" fmla="*/ 288 w 288"/>
                <a:gd name="T7" fmla="*/ 0 h 529"/>
                <a:gd name="T8" fmla="*/ 0 w 288"/>
                <a:gd name="T9" fmla="*/ 373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529"/>
                <a:gd name="T17" fmla="*/ 288 w 288"/>
                <a:gd name="T18" fmla="*/ 529 h 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529">
                  <a:moveTo>
                    <a:pt x="0" y="373"/>
                  </a:moveTo>
                  <a:lnTo>
                    <a:pt x="7" y="529"/>
                  </a:lnTo>
                  <a:lnTo>
                    <a:pt x="280" y="60"/>
                  </a:lnTo>
                  <a:lnTo>
                    <a:pt x="288" y="0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72A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50" name="Freeform 136">
            <a:extLst>
              <a:ext uri="{FF2B5EF4-FFF2-40B4-BE49-F238E27FC236}">
                <a16:creationId xmlns:a16="http://schemas.microsoft.com/office/drawing/2014/main" id="{4063E5B1-2E24-2100-DE71-40CC0051C35D}"/>
              </a:ext>
            </a:extLst>
          </p:cNvPr>
          <p:cNvSpPr>
            <a:spLocks/>
          </p:cNvSpPr>
          <p:nvPr/>
        </p:nvSpPr>
        <p:spPr bwMode="auto">
          <a:xfrm flipV="1">
            <a:off x="2329310" y="2781304"/>
            <a:ext cx="1316037" cy="958850"/>
          </a:xfrm>
          <a:custGeom>
            <a:avLst/>
            <a:gdLst>
              <a:gd name="T0" fmla="*/ 2147483647 w 557"/>
              <a:gd name="T1" fmla="*/ 0 h 364"/>
              <a:gd name="T2" fmla="*/ 0 w 557"/>
              <a:gd name="T3" fmla="*/ 2147483647 h 364"/>
              <a:gd name="T4" fmla="*/ 2147483647 w 557"/>
              <a:gd name="T5" fmla="*/ 2147483647 h 364"/>
              <a:gd name="T6" fmla="*/ 2147483647 w 557"/>
              <a:gd name="T7" fmla="*/ 2147483647 h 364"/>
              <a:gd name="T8" fmla="*/ 2147483647 w 557"/>
              <a:gd name="T9" fmla="*/ 0 h 3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7"/>
              <a:gd name="T16" fmla="*/ 0 h 364"/>
              <a:gd name="T17" fmla="*/ 557 w 557"/>
              <a:gd name="T18" fmla="*/ 364 h 3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7" h="364">
                <a:moveTo>
                  <a:pt x="260" y="0"/>
                </a:moveTo>
                <a:lnTo>
                  <a:pt x="0" y="364"/>
                </a:lnTo>
                <a:lnTo>
                  <a:pt x="557" y="364"/>
                </a:lnTo>
                <a:lnTo>
                  <a:pt x="557" y="4"/>
                </a:lnTo>
                <a:lnTo>
                  <a:pt x="260" y="0"/>
                </a:lnTo>
                <a:close/>
              </a:path>
            </a:pathLst>
          </a:custGeom>
          <a:solidFill>
            <a:srgbClr val="B0CB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" name="Rectangle 137">
            <a:extLst>
              <a:ext uri="{FF2B5EF4-FFF2-40B4-BE49-F238E27FC236}">
                <a16:creationId xmlns:a16="http://schemas.microsoft.com/office/drawing/2014/main" id="{0CAB2B60-1BD7-5919-47CB-6CF595A712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43597" y="2346329"/>
            <a:ext cx="1311275" cy="442912"/>
          </a:xfrm>
          <a:prstGeom prst="rect">
            <a:avLst/>
          </a:prstGeom>
          <a:solidFill>
            <a:srgbClr val="87B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2" name="Group 138">
            <a:extLst>
              <a:ext uri="{FF2B5EF4-FFF2-40B4-BE49-F238E27FC236}">
                <a16:creationId xmlns:a16="http://schemas.microsoft.com/office/drawing/2014/main" id="{4BCD7657-858F-FD31-41B1-61159FB2412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719960" y="2346329"/>
            <a:ext cx="1322387" cy="1393825"/>
            <a:chOff x="2279" y="3936"/>
            <a:chExt cx="561" cy="529"/>
          </a:xfrm>
        </p:grpSpPr>
        <p:sp>
          <p:nvSpPr>
            <p:cNvPr id="53" name="Freeform 139">
              <a:extLst>
                <a:ext uri="{FF2B5EF4-FFF2-40B4-BE49-F238E27FC236}">
                  <a16:creationId xmlns:a16="http://schemas.microsoft.com/office/drawing/2014/main" id="{D410F005-25D6-BB54-123D-4DF0FF7C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3936"/>
              <a:ext cx="557" cy="364"/>
            </a:xfrm>
            <a:custGeom>
              <a:avLst/>
              <a:gdLst>
                <a:gd name="T0" fmla="*/ 260 w 557"/>
                <a:gd name="T1" fmla="*/ 0 h 364"/>
                <a:gd name="T2" fmla="*/ 0 w 557"/>
                <a:gd name="T3" fmla="*/ 364 h 364"/>
                <a:gd name="T4" fmla="*/ 557 w 557"/>
                <a:gd name="T5" fmla="*/ 364 h 364"/>
                <a:gd name="T6" fmla="*/ 557 w 557"/>
                <a:gd name="T7" fmla="*/ 4 h 364"/>
                <a:gd name="T8" fmla="*/ 260 w 557"/>
                <a:gd name="T9" fmla="*/ 0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7"/>
                <a:gd name="T16" fmla="*/ 0 h 364"/>
                <a:gd name="T17" fmla="*/ 557 w 557"/>
                <a:gd name="T18" fmla="*/ 364 h 3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7" h="364">
                  <a:moveTo>
                    <a:pt x="260" y="0"/>
                  </a:moveTo>
                  <a:lnTo>
                    <a:pt x="0" y="364"/>
                  </a:lnTo>
                  <a:lnTo>
                    <a:pt x="557" y="364"/>
                  </a:lnTo>
                  <a:lnTo>
                    <a:pt x="557" y="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0C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4" name="Rectangle 140">
              <a:extLst>
                <a:ext uri="{FF2B5EF4-FFF2-40B4-BE49-F238E27FC236}">
                  <a16:creationId xmlns:a16="http://schemas.microsoft.com/office/drawing/2014/main" id="{265079DB-8539-AC44-216E-4F988DE18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" y="4297"/>
              <a:ext cx="555" cy="168"/>
            </a:xfrm>
            <a:prstGeom prst="rect">
              <a:avLst/>
            </a:prstGeom>
            <a:solidFill>
              <a:srgbClr val="8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55" name="AutoShape 141">
            <a:extLst>
              <a:ext uri="{FF2B5EF4-FFF2-40B4-BE49-F238E27FC236}">
                <a16:creationId xmlns:a16="http://schemas.microsoft.com/office/drawing/2014/main" id="{E84FD2CE-FB16-40E8-B8AF-5CDB31CE4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47" y="2378079"/>
            <a:ext cx="1247775" cy="336550"/>
          </a:xfrm>
          <a:prstGeom prst="roundRect">
            <a:avLst>
              <a:gd name="adj" fmla="val 12495"/>
            </a:avLst>
          </a:prstGeom>
          <a:noFill/>
          <a:ln w="12700">
            <a:noFill/>
            <a:round/>
            <a:headEnd/>
            <a:tailEnd/>
          </a:ln>
          <a:effectLst>
            <a:prstShdw prst="shdw17" dist="17961" dir="2700000">
              <a:srgbClr val="1F5C3D"/>
            </a:prstShdw>
          </a:effectLst>
        </p:spPr>
        <p:txBody>
          <a:bodyPr wrap="none" lIns="90488" tIns="44450" rIns="90488" bIns="44450" anchor="ctr"/>
          <a:lstStyle/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kumimoji="0" lang="ko-KR" altLang="en-US" sz="1200" dirty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최고 경영층의</a:t>
            </a:r>
          </a:p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kumimoji="0" lang="ko-KR" altLang="en-US" sz="1200" dirty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 관심과 의지</a:t>
            </a:r>
          </a:p>
        </p:txBody>
      </p:sp>
      <p:sp>
        <p:nvSpPr>
          <p:cNvPr id="56" name="AutoShape 142">
            <a:extLst>
              <a:ext uri="{FF2B5EF4-FFF2-40B4-BE49-F238E27FC236}">
                <a16:creationId xmlns:a16="http://schemas.microsoft.com/office/drawing/2014/main" id="{1D024520-3A61-D0F0-873E-5DB3F2433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135" y="2379666"/>
            <a:ext cx="1339850" cy="352425"/>
          </a:xfrm>
          <a:prstGeom prst="roundRect">
            <a:avLst>
              <a:gd name="adj" fmla="val 12495"/>
            </a:avLst>
          </a:prstGeom>
          <a:noFill/>
          <a:ln w="12700">
            <a:noFill/>
            <a:round/>
            <a:headEnd/>
            <a:tailEnd/>
          </a:ln>
          <a:effectLst>
            <a:prstShdw prst="shdw17" dist="17961" dir="2700000">
              <a:srgbClr val="1F5C3D"/>
            </a:prstShdw>
          </a:effectLst>
        </p:spPr>
        <p:txBody>
          <a:bodyPr wrap="none" lIns="90488" tIns="44450" rIns="90488" bIns="44450" anchor="ctr"/>
          <a:lstStyle/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kumimoji="0" lang="ko-KR" altLang="en-US" sz="1200" dirty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현업 실무자의</a:t>
            </a:r>
          </a:p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kumimoji="0" lang="ko-KR" altLang="en-US" sz="1200" dirty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적극적인 참여</a:t>
            </a:r>
          </a:p>
        </p:txBody>
      </p:sp>
      <p:sp>
        <p:nvSpPr>
          <p:cNvPr id="57" name="AutoShape 143">
            <a:extLst>
              <a:ext uri="{FF2B5EF4-FFF2-40B4-BE49-F238E27FC236}">
                <a16:creationId xmlns:a16="http://schemas.microsoft.com/office/drawing/2014/main" id="{BEABF467-271C-C8D1-D2D0-16A10483C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285" y="2389191"/>
            <a:ext cx="1341437" cy="350838"/>
          </a:xfrm>
          <a:prstGeom prst="roundRect">
            <a:avLst>
              <a:gd name="adj" fmla="val 12495"/>
            </a:avLst>
          </a:prstGeom>
          <a:noFill/>
          <a:ln w="12700">
            <a:noFill/>
            <a:round/>
            <a:headEnd/>
            <a:tailEnd/>
          </a:ln>
          <a:effectLst>
            <a:prstShdw prst="shdw17" dist="17961" dir="2700000">
              <a:srgbClr val="1F5C3D"/>
            </a:prstShdw>
          </a:effectLst>
        </p:spPr>
        <p:txBody>
          <a:bodyPr wrap="none" lIns="90488" tIns="44450" rIns="90488" bIns="44450" anchor="ctr"/>
          <a:lstStyle/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lang="en-US" altLang="ko-KR" sz="1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ERP </a:t>
            </a:r>
            <a:r>
              <a:rPr lang="ko-KR" altLang="en-US" sz="1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특성과 </a:t>
            </a:r>
          </a:p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lang="ko-KR" altLang="en-US" sz="1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강점을 활용</a:t>
            </a:r>
          </a:p>
        </p:txBody>
      </p:sp>
      <p:sp>
        <p:nvSpPr>
          <p:cNvPr id="58" name="AutoShape 144">
            <a:extLst>
              <a:ext uri="{FF2B5EF4-FFF2-40B4-BE49-F238E27FC236}">
                <a16:creationId xmlns:a16="http://schemas.microsoft.com/office/drawing/2014/main" id="{23A7D762-8511-9D03-0CF1-B3DBABBDF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285" y="2374904"/>
            <a:ext cx="1577975" cy="350837"/>
          </a:xfrm>
          <a:prstGeom prst="roundRect">
            <a:avLst>
              <a:gd name="adj" fmla="val 12495"/>
            </a:avLst>
          </a:prstGeom>
          <a:noFill/>
          <a:ln w="12700">
            <a:noFill/>
            <a:round/>
            <a:headEnd/>
            <a:tailEnd/>
          </a:ln>
          <a:effectLst>
            <a:prstShdw prst="shdw17" dist="17961" dir="2700000">
              <a:srgbClr val="1F5C3D"/>
            </a:prstShdw>
          </a:effectLst>
        </p:spPr>
        <p:txBody>
          <a:bodyPr wrap="none" lIns="90488" tIns="44450" rIns="90488" bIns="44450" anchor="ctr"/>
          <a:lstStyle/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lang="en-US" altLang="ko-KR" sz="120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ERP </a:t>
            </a:r>
            <a:r>
              <a:rPr lang="ko-KR" altLang="en-US" sz="120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시스템의</a:t>
            </a:r>
          </a:p>
          <a:p>
            <a:pPr defTabSz="762000" eaLnBrk="0" latinLnBrk="0" hangingPunct="0">
              <a:lnSpc>
                <a:spcPct val="100000"/>
              </a:lnSpc>
              <a:buFontTx/>
              <a:buNone/>
              <a:defRPr/>
            </a:pPr>
            <a:r>
              <a:rPr lang="ko-KR" altLang="en-US" sz="120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 반복 교육 및 훈련</a:t>
            </a:r>
          </a:p>
        </p:txBody>
      </p:sp>
      <p:pic>
        <p:nvPicPr>
          <p:cNvPr id="59" name="Picture 145" descr="PE01561_">
            <a:extLst>
              <a:ext uri="{FF2B5EF4-FFF2-40B4-BE49-F238E27FC236}">
                <a16:creationId xmlns:a16="http://schemas.microsoft.com/office/drawing/2014/main" id="{991ABEA2-4DB6-2D05-FCC7-7C0711930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85" y="1725616"/>
            <a:ext cx="9810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46" descr="MP00640_">
            <a:extLst>
              <a:ext uri="{FF2B5EF4-FFF2-40B4-BE49-F238E27FC236}">
                <a16:creationId xmlns:a16="http://schemas.microsoft.com/office/drawing/2014/main" id="{309EAA05-34A0-B75E-A3EC-79F71A9C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85" y="1657354"/>
            <a:ext cx="555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47" descr="BS00580_">
            <a:extLst>
              <a:ext uri="{FF2B5EF4-FFF2-40B4-BE49-F238E27FC236}">
                <a16:creationId xmlns:a16="http://schemas.microsoft.com/office/drawing/2014/main" id="{FD8298AE-B5C3-BB2D-B961-2B98C3906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10" y="1695454"/>
            <a:ext cx="67151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" name="Object 148">
            <a:extLst>
              <a:ext uri="{FF2B5EF4-FFF2-40B4-BE49-F238E27FC236}">
                <a16:creationId xmlns:a16="http://schemas.microsoft.com/office/drawing/2014/main" id="{70EBB996-8EFA-17FD-D70C-64EFF55A8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065909"/>
              </p:ext>
            </p:extLst>
          </p:nvPr>
        </p:nvGraphicFramePr>
        <p:xfrm flipH="1">
          <a:off x="4032697" y="1708154"/>
          <a:ext cx="4254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클립" r:id="rId5" imgW="2409480" imgH="2562120" progId="MS_ClipArt_Gallery.2">
                  <p:embed/>
                </p:oleObj>
              </mc:Choice>
              <mc:Fallback>
                <p:oleObj name="클립" r:id="rId5" imgW="2409480" imgH="2562120" progId="MS_ClipArt_Gallery.2">
                  <p:embed/>
                  <p:pic>
                    <p:nvPicPr>
                      <p:cNvPr id="54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4032697" y="1708154"/>
                        <a:ext cx="42545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150">
            <a:extLst>
              <a:ext uri="{FF2B5EF4-FFF2-40B4-BE49-F238E27FC236}">
                <a16:creationId xmlns:a16="http://schemas.microsoft.com/office/drawing/2014/main" id="{9C720599-60E6-794E-1EEE-82C09C820636}"/>
              </a:ext>
            </a:extLst>
          </p:cNvPr>
          <p:cNvSpPr>
            <a:spLocks noChangeArrowheads="1"/>
          </p:cNvSpPr>
          <p:nvPr/>
        </p:nvSpPr>
        <p:spPr bwMode="auto">
          <a:xfrm rot="16573196">
            <a:off x="1206154" y="5144297"/>
            <a:ext cx="1041400" cy="804863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89B1ED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4" name="Arc 151">
            <a:extLst>
              <a:ext uri="{FF2B5EF4-FFF2-40B4-BE49-F238E27FC236}">
                <a16:creationId xmlns:a16="http://schemas.microsoft.com/office/drawing/2014/main" id="{47A5AF35-0B44-7E18-5427-B6D266963781}"/>
              </a:ext>
            </a:extLst>
          </p:cNvPr>
          <p:cNvSpPr>
            <a:spLocks/>
          </p:cNvSpPr>
          <p:nvPr/>
        </p:nvSpPr>
        <p:spPr bwMode="auto">
          <a:xfrm rot="16383259">
            <a:off x="2106266" y="4321973"/>
            <a:ext cx="1390650" cy="1624012"/>
          </a:xfrm>
          <a:custGeom>
            <a:avLst/>
            <a:gdLst>
              <a:gd name="T0" fmla="*/ 2147483647 w 19964"/>
              <a:gd name="T1" fmla="*/ 0 h 18842"/>
              <a:gd name="T2" fmla="*/ 2147483647 w 19964"/>
              <a:gd name="T3" fmla="*/ 2147483647 h 18842"/>
              <a:gd name="T4" fmla="*/ 0 w 19964"/>
              <a:gd name="T5" fmla="*/ 2147483647 h 18842"/>
              <a:gd name="T6" fmla="*/ 0 60000 65536"/>
              <a:gd name="T7" fmla="*/ 0 60000 65536"/>
              <a:gd name="T8" fmla="*/ 0 60000 65536"/>
              <a:gd name="T9" fmla="*/ 0 w 19964"/>
              <a:gd name="T10" fmla="*/ 0 h 18842"/>
              <a:gd name="T11" fmla="*/ 19964 w 19964"/>
              <a:gd name="T12" fmla="*/ 18842 h 188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964" h="18842" fill="none" extrusionOk="0">
                <a:moveTo>
                  <a:pt x="10561" y="-1"/>
                </a:moveTo>
                <a:cubicBezTo>
                  <a:pt x="14797" y="2374"/>
                  <a:pt x="18110" y="6107"/>
                  <a:pt x="19964" y="10595"/>
                </a:cubicBezTo>
              </a:path>
              <a:path w="19964" h="18842" stroke="0" extrusionOk="0">
                <a:moveTo>
                  <a:pt x="10561" y="-1"/>
                </a:moveTo>
                <a:cubicBezTo>
                  <a:pt x="14797" y="2374"/>
                  <a:pt x="18110" y="6107"/>
                  <a:pt x="19964" y="10595"/>
                </a:cubicBezTo>
                <a:lnTo>
                  <a:pt x="0" y="18842"/>
                </a:lnTo>
                <a:close/>
              </a:path>
            </a:pathLst>
          </a:custGeom>
          <a:gradFill rotWithShape="0">
            <a:gsLst>
              <a:gs pos="0">
                <a:srgbClr val="D5E4F9"/>
              </a:gs>
              <a:gs pos="100000">
                <a:srgbClr val="A8C6F2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BA878C3-B9B9-6C40-005E-44B3E0213728}"/>
              </a:ext>
            </a:extLst>
          </p:cNvPr>
          <p:cNvSpPr>
            <a:spLocks noChangeArrowheads="1"/>
          </p:cNvSpPr>
          <p:nvPr/>
        </p:nvSpPr>
        <p:spPr bwMode="auto">
          <a:xfrm rot="19147084">
            <a:off x="1749872" y="4398966"/>
            <a:ext cx="1300163" cy="53975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89B1ED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6" name="Arc 153">
            <a:extLst>
              <a:ext uri="{FF2B5EF4-FFF2-40B4-BE49-F238E27FC236}">
                <a16:creationId xmlns:a16="http://schemas.microsoft.com/office/drawing/2014/main" id="{F4EC3ECC-E7CC-E53F-275E-FC2CE91610F1}"/>
              </a:ext>
            </a:extLst>
          </p:cNvPr>
          <p:cNvSpPr>
            <a:spLocks/>
          </p:cNvSpPr>
          <p:nvPr/>
        </p:nvSpPr>
        <p:spPr bwMode="auto">
          <a:xfrm rot="3066753" flipH="1">
            <a:off x="2971453" y="4017173"/>
            <a:ext cx="1389063" cy="1739900"/>
          </a:xfrm>
          <a:custGeom>
            <a:avLst/>
            <a:gdLst>
              <a:gd name="T0" fmla="*/ 2147483647 w 20295"/>
              <a:gd name="T1" fmla="*/ 0 h 18381"/>
              <a:gd name="T2" fmla="*/ 2147483647 w 20295"/>
              <a:gd name="T3" fmla="*/ 2147483647 h 18381"/>
              <a:gd name="T4" fmla="*/ 0 w 20295"/>
              <a:gd name="T5" fmla="*/ 2147483647 h 18381"/>
              <a:gd name="T6" fmla="*/ 0 60000 65536"/>
              <a:gd name="T7" fmla="*/ 0 60000 65536"/>
              <a:gd name="T8" fmla="*/ 0 60000 65536"/>
              <a:gd name="T9" fmla="*/ 0 w 20295"/>
              <a:gd name="T10" fmla="*/ 0 h 18381"/>
              <a:gd name="T11" fmla="*/ 20295 w 20295"/>
              <a:gd name="T12" fmla="*/ 18381 h 183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295" h="18381" fill="none" extrusionOk="0">
                <a:moveTo>
                  <a:pt x="11344" y="-1"/>
                </a:moveTo>
                <a:cubicBezTo>
                  <a:pt x="15478" y="2551"/>
                  <a:pt x="18632" y="6422"/>
                  <a:pt x="20295" y="10987"/>
                </a:cubicBezTo>
              </a:path>
              <a:path w="20295" h="18381" stroke="0" extrusionOk="0">
                <a:moveTo>
                  <a:pt x="11344" y="-1"/>
                </a:moveTo>
                <a:cubicBezTo>
                  <a:pt x="15478" y="2551"/>
                  <a:pt x="18632" y="6422"/>
                  <a:pt x="20295" y="10987"/>
                </a:cubicBezTo>
                <a:lnTo>
                  <a:pt x="0" y="18381"/>
                </a:lnTo>
                <a:close/>
              </a:path>
            </a:pathLst>
          </a:custGeom>
          <a:gradFill rotWithShape="0">
            <a:gsLst>
              <a:gs pos="0">
                <a:srgbClr val="D5E4F9"/>
              </a:gs>
              <a:gs pos="100000">
                <a:srgbClr val="A8C6F2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7" name="Oval 154">
            <a:extLst>
              <a:ext uri="{FF2B5EF4-FFF2-40B4-BE49-F238E27FC236}">
                <a16:creationId xmlns:a16="http://schemas.microsoft.com/office/drawing/2014/main" id="{C31D94BC-79E9-156F-A93A-5792BED16CA7}"/>
              </a:ext>
            </a:extLst>
          </p:cNvPr>
          <p:cNvSpPr>
            <a:spLocks noChangeArrowheads="1"/>
          </p:cNvSpPr>
          <p:nvPr/>
        </p:nvSpPr>
        <p:spPr bwMode="auto">
          <a:xfrm rot="21491584" flipH="1">
            <a:off x="2962722" y="4108454"/>
            <a:ext cx="1323975" cy="54768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89B1ED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8" name="Oval 156">
            <a:extLst>
              <a:ext uri="{FF2B5EF4-FFF2-40B4-BE49-F238E27FC236}">
                <a16:creationId xmlns:a16="http://schemas.microsoft.com/office/drawing/2014/main" id="{5EA5073D-B658-C54F-9E00-22F224168AC0}"/>
              </a:ext>
            </a:extLst>
          </p:cNvPr>
          <p:cNvSpPr>
            <a:spLocks noChangeArrowheads="1"/>
          </p:cNvSpPr>
          <p:nvPr/>
        </p:nvSpPr>
        <p:spPr bwMode="auto">
          <a:xfrm rot="5265744" flipH="1">
            <a:off x="4847878" y="5177635"/>
            <a:ext cx="1023938" cy="838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89B1ED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9" name="Arc 157">
            <a:extLst>
              <a:ext uri="{FF2B5EF4-FFF2-40B4-BE49-F238E27FC236}">
                <a16:creationId xmlns:a16="http://schemas.microsoft.com/office/drawing/2014/main" id="{34F1BFF6-034C-46E1-71B9-7B3AEC8C0646}"/>
              </a:ext>
            </a:extLst>
          </p:cNvPr>
          <p:cNvSpPr>
            <a:spLocks/>
          </p:cNvSpPr>
          <p:nvPr/>
        </p:nvSpPr>
        <p:spPr bwMode="auto">
          <a:xfrm rot="5712222" flipH="1">
            <a:off x="3734247" y="4305304"/>
            <a:ext cx="1423987" cy="1601788"/>
          </a:xfrm>
          <a:custGeom>
            <a:avLst/>
            <a:gdLst>
              <a:gd name="T0" fmla="*/ 2147483647 w 20423"/>
              <a:gd name="T1" fmla="*/ 0 h 18567"/>
              <a:gd name="T2" fmla="*/ 2147483647 w 20423"/>
              <a:gd name="T3" fmla="*/ 2147483647 h 18567"/>
              <a:gd name="T4" fmla="*/ 0 w 20423"/>
              <a:gd name="T5" fmla="*/ 2147483647 h 18567"/>
              <a:gd name="T6" fmla="*/ 0 60000 65536"/>
              <a:gd name="T7" fmla="*/ 0 60000 65536"/>
              <a:gd name="T8" fmla="*/ 0 60000 65536"/>
              <a:gd name="T9" fmla="*/ 0 w 20423"/>
              <a:gd name="T10" fmla="*/ 0 h 18567"/>
              <a:gd name="T11" fmla="*/ 20423 w 20423"/>
              <a:gd name="T12" fmla="*/ 18567 h 185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23" h="18567" fill="none" extrusionOk="0">
                <a:moveTo>
                  <a:pt x="11037" y="0"/>
                </a:moveTo>
                <a:cubicBezTo>
                  <a:pt x="15432" y="2613"/>
                  <a:pt x="18758" y="6700"/>
                  <a:pt x="20423" y="11534"/>
                </a:cubicBezTo>
              </a:path>
              <a:path w="20423" h="18567" stroke="0" extrusionOk="0">
                <a:moveTo>
                  <a:pt x="11037" y="0"/>
                </a:moveTo>
                <a:cubicBezTo>
                  <a:pt x="15432" y="2613"/>
                  <a:pt x="18758" y="6700"/>
                  <a:pt x="20423" y="11534"/>
                </a:cubicBezTo>
                <a:lnTo>
                  <a:pt x="0" y="18567"/>
                </a:lnTo>
                <a:close/>
              </a:path>
            </a:pathLst>
          </a:custGeom>
          <a:gradFill rotWithShape="0">
            <a:gsLst>
              <a:gs pos="0">
                <a:srgbClr val="D5E4F9"/>
              </a:gs>
              <a:gs pos="100000">
                <a:srgbClr val="A8C6F2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0" name="Oval 158">
            <a:extLst>
              <a:ext uri="{FF2B5EF4-FFF2-40B4-BE49-F238E27FC236}">
                <a16:creationId xmlns:a16="http://schemas.microsoft.com/office/drawing/2014/main" id="{EFD6BF71-47A9-7ADC-2193-CE9E5AEFE667}"/>
              </a:ext>
            </a:extLst>
          </p:cNvPr>
          <p:cNvSpPr>
            <a:spLocks noChangeArrowheads="1"/>
          </p:cNvSpPr>
          <p:nvPr/>
        </p:nvSpPr>
        <p:spPr bwMode="auto">
          <a:xfrm rot="2577740" flipH="1">
            <a:off x="4183510" y="4433891"/>
            <a:ext cx="1282700" cy="5429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89B1ED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1" name="Text Box 159">
            <a:extLst>
              <a:ext uri="{FF2B5EF4-FFF2-40B4-BE49-F238E27FC236}">
                <a16:creationId xmlns:a16="http://schemas.microsoft.com/office/drawing/2014/main" id="{E8BCAAA7-132F-B379-AF75-D067190C1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135" y="5314954"/>
            <a:ext cx="1852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FontTx/>
              <a:buNone/>
            </a:pPr>
            <a:r>
              <a:rPr lang="en-US" altLang="ko-KR" sz="1200" dirty="0">
                <a:solidFill>
                  <a:srgbClr val="C00000"/>
                </a:solidFill>
              </a:rPr>
              <a:t>ERP</a:t>
            </a:r>
            <a:r>
              <a:rPr lang="ko-KR" altLang="en-US" sz="1200" dirty="0">
                <a:solidFill>
                  <a:srgbClr val="C00000"/>
                </a:solidFill>
              </a:rPr>
              <a:t>에 대한</a:t>
            </a:r>
          </a:p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 dirty="0">
                <a:solidFill>
                  <a:srgbClr val="C00000"/>
                </a:solidFill>
              </a:rPr>
              <a:t>경영자의 이해 부족</a:t>
            </a:r>
          </a:p>
        </p:txBody>
      </p:sp>
      <p:sp>
        <p:nvSpPr>
          <p:cNvPr id="72" name="Text Box 160">
            <a:extLst>
              <a:ext uri="{FF2B5EF4-FFF2-40B4-BE49-F238E27FC236}">
                <a16:creationId xmlns:a16="http://schemas.microsoft.com/office/drawing/2014/main" id="{1D6D4C8B-DA63-EBF1-83E2-65CE7726E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60" y="4413254"/>
            <a:ext cx="1262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>
                <a:solidFill>
                  <a:srgbClr val="C00000"/>
                </a:solidFill>
              </a:rPr>
              <a:t>정보화 전략의</a:t>
            </a:r>
          </a:p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>
                <a:solidFill>
                  <a:srgbClr val="C00000"/>
                </a:solidFill>
              </a:rPr>
              <a:t>불명확화</a:t>
            </a:r>
          </a:p>
        </p:txBody>
      </p:sp>
      <p:sp>
        <p:nvSpPr>
          <p:cNvPr id="73" name="Text Box 161">
            <a:extLst>
              <a:ext uri="{FF2B5EF4-FFF2-40B4-BE49-F238E27FC236}">
                <a16:creationId xmlns:a16="http://schemas.microsoft.com/office/drawing/2014/main" id="{BCCD1247-9EB5-D366-7689-4C8511504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535" y="4162429"/>
            <a:ext cx="1077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 dirty="0">
                <a:solidFill>
                  <a:srgbClr val="C00000"/>
                </a:solidFill>
              </a:rPr>
              <a:t>변화에 대한</a:t>
            </a:r>
          </a:p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 dirty="0">
                <a:solidFill>
                  <a:srgbClr val="C00000"/>
                </a:solidFill>
              </a:rPr>
              <a:t>거부감</a:t>
            </a:r>
          </a:p>
        </p:txBody>
      </p:sp>
      <p:sp>
        <p:nvSpPr>
          <p:cNvPr id="74" name="Text Box 162">
            <a:extLst>
              <a:ext uri="{FF2B5EF4-FFF2-40B4-BE49-F238E27FC236}">
                <a16:creationId xmlns:a16="http://schemas.microsoft.com/office/drawing/2014/main" id="{82EAF0FC-C175-688E-8F8B-4A7F819ED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672" y="4438654"/>
            <a:ext cx="1577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FontTx/>
              <a:buNone/>
            </a:pPr>
            <a:r>
              <a:rPr lang="en-US" altLang="ko-KR" sz="1200">
                <a:solidFill>
                  <a:srgbClr val="C00000"/>
                </a:solidFill>
              </a:rPr>
              <a:t>ERP </a:t>
            </a:r>
            <a:r>
              <a:rPr lang="ko-KR" altLang="en-US" sz="1200">
                <a:solidFill>
                  <a:srgbClr val="C00000"/>
                </a:solidFill>
              </a:rPr>
              <a:t>운영에</a:t>
            </a:r>
          </a:p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>
                <a:solidFill>
                  <a:srgbClr val="C00000"/>
                </a:solidFill>
              </a:rPr>
              <a:t>대한 자신감 미흡</a:t>
            </a:r>
          </a:p>
        </p:txBody>
      </p:sp>
      <p:sp>
        <p:nvSpPr>
          <p:cNvPr id="75" name="Text Box 163">
            <a:extLst>
              <a:ext uri="{FF2B5EF4-FFF2-40B4-BE49-F238E27FC236}">
                <a16:creationId xmlns:a16="http://schemas.microsoft.com/office/drawing/2014/main" id="{8AED69C5-97DE-33D1-7C4C-3B12EFA3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735" y="5378454"/>
            <a:ext cx="1550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>
                <a:solidFill>
                  <a:srgbClr val="C00000"/>
                </a:solidFill>
              </a:rPr>
              <a:t>표준화 및</a:t>
            </a:r>
          </a:p>
          <a:p>
            <a:pPr latinLnBrk="0">
              <a:lnSpc>
                <a:spcPct val="100000"/>
              </a:lnSpc>
              <a:buFontTx/>
              <a:buNone/>
            </a:pPr>
            <a:r>
              <a:rPr lang="ko-KR" altLang="en-US" sz="1200">
                <a:solidFill>
                  <a:srgbClr val="C00000"/>
                </a:solidFill>
              </a:rPr>
              <a:t>변화에 대한 불안</a:t>
            </a:r>
          </a:p>
        </p:txBody>
      </p:sp>
      <p:sp>
        <p:nvSpPr>
          <p:cNvPr id="76" name="Oval 164">
            <a:extLst>
              <a:ext uri="{FF2B5EF4-FFF2-40B4-BE49-F238E27FC236}">
                <a16:creationId xmlns:a16="http://schemas.microsoft.com/office/drawing/2014/main" id="{9FEA2B76-5EA2-09D1-251B-D3570F356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522" y="5251454"/>
            <a:ext cx="1606550" cy="882650"/>
          </a:xfrm>
          <a:prstGeom prst="ellipse">
            <a:avLst/>
          </a:prstGeom>
          <a:solidFill>
            <a:srgbClr val="325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7" name="Text Box 165">
            <a:extLst>
              <a:ext uri="{FF2B5EF4-FFF2-40B4-BE49-F238E27FC236}">
                <a16:creationId xmlns:a16="http://schemas.microsoft.com/office/drawing/2014/main" id="{68FD6357-A74F-47AE-5785-A83EF7F9A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485" y="5400679"/>
            <a:ext cx="1965325" cy="72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kumimoji="0"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프로젝트 추진 시</a:t>
            </a:r>
          </a:p>
          <a:p>
            <a:pPr algn="ctr" eaLnBrk="0" latinLnBrk="0" hangingPunct="0"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kumimoji="0"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장애요인</a:t>
            </a:r>
          </a:p>
        </p:txBody>
      </p:sp>
      <p:sp>
        <p:nvSpPr>
          <p:cNvPr id="78" name="Arc 166">
            <a:extLst>
              <a:ext uri="{FF2B5EF4-FFF2-40B4-BE49-F238E27FC236}">
                <a16:creationId xmlns:a16="http://schemas.microsoft.com/office/drawing/2014/main" id="{0C50003D-E9FF-5307-513B-7A6F73E5AD4C}"/>
              </a:ext>
            </a:extLst>
          </p:cNvPr>
          <p:cNvSpPr>
            <a:spLocks/>
          </p:cNvSpPr>
          <p:nvPr/>
        </p:nvSpPr>
        <p:spPr bwMode="gray">
          <a:xfrm rot="5400000" flipH="1" flipV="1">
            <a:off x="2541241" y="2486823"/>
            <a:ext cx="2193925" cy="5437187"/>
          </a:xfrm>
          <a:custGeom>
            <a:avLst/>
            <a:gdLst>
              <a:gd name="T0" fmla="*/ 2147483647 w 38845"/>
              <a:gd name="T1" fmla="*/ 2147483647 h 43200"/>
              <a:gd name="T2" fmla="*/ 0 w 38845"/>
              <a:gd name="T3" fmla="*/ 2147483647 h 43200"/>
              <a:gd name="T4" fmla="*/ 2147483647 w 38845"/>
              <a:gd name="T5" fmla="*/ 2147483647 h 43200"/>
              <a:gd name="T6" fmla="*/ 0 60000 65536"/>
              <a:gd name="T7" fmla="*/ 0 60000 65536"/>
              <a:gd name="T8" fmla="*/ 0 60000 65536"/>
              <a:gd name="T9" fmla="*/ 0 w 38845"/>
              <a:gd name="T10" fmla="*/ 0 h 43200"/>
              <a:gd name="T11" fmla="*/ 38845 w 3884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845" h="43200" fill="none" extrusionOk="0">
                <a:moveTo>
                  <a:pt x="1303" y="7024"/>
                </a:moveTo>
                <a:cubicBezTo>
                  <a:pt x="5395" y="2549"/>
                  <a:pt x="11180" y="-1"/>
                  <a:pt x="17245" y="0"/>
                </a:cubicBezTo>
                <a:cubicBezTo>
                  <a:pt x="29174" y="0"/>
                  <a:pt x="38845" y="9670"/>
                  <a:pt x="38845" y="21600"/>
                </a:cubicBezTo>
                <a:cubicBezTo>
                  <a:pt x="38845" y="33529"/>
                  <a:pt x="29174" y="43200"/>
                  <a:pt x="17245" y="43200"/>
                </a:cubicBezTo>
                <a:cubicBezTo>
                  <a:pt x="10466" y="43200"/>
                  <a:pt x="4081" y="40018"/>
                  <a:pt x="0" y="34606"/>
                </a:cubicBezTo>
              </a:path>
              <a:path w="38845" h="43200" stroke="0" extrusionOk="0">
                <a:moveTo>
                  <a:pt x="1303" y="7024"/>
                </a:moveTo>
                <a:cubicBezTo>
                  <a:pt x="5395" y="2549"/>
                  <a:pt x="11180" y="-1"/>
                  <a:pt x="17245" y="0"/>
                </a:cubicBezTo>
                <a:cubicBezTo>
                  <a:pt x="29174" y="0"/>
                  <a:pt x="38845" y="9670"/>
                  <a:pt x="38845" y="21600"/>
                </a:cubicBezTo>
                <a:cubicBezTo>
                  <a:pt x="38845" y="33529"/>
                  <a:pt x="29174" y="43200"/>
                  <a:pt x="17245" y="43200"/>
                </a:cubicBezTo>
                <a:cubicBezTo>
                  <a:pt x="10466" y="43200"/>
                  <a:pt x="4081" y="40018"/>
                  <a:pt x="0" y="34606"/>
                </a:cubicBezTo>
                <a:lnTo>
                  <a:pt x="17245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9" name="Text Box 167">
            <a:extLst>
              <a:ext uri="{FF2B5EF4-FFF2-40B4-BE49-F238E27FC236}">
                <a16:creationId xmlns:a16="http://schemas.microsoft.com/office/drawing/2014/main" id="{4D333565-5D2E-5E7F-6B3A-FA01E2C64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297" y="1214441"/>
            <a:ext cx="2444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latinLnBrk="0" hangingPunct="0"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kumimoji="0" lang="ko-KR" altLang="en-US" sz="16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프로젝트 성공 요인</a:t>
            </a:r>
          </a:p>
        </p:txBody>
      </p:sp>
      <p:grpSp>
        <p:nvGrpSpPr>
          <p:cNvPr id="80" name="Group 168">
            <a:extLst>
              <a:ext uri="{FF2B5EF4-FFF2-40B4-BE49-F238E27FC236}">
                <a16:creationId xmlns:a16="http://schemas.microsoft.com/office/drawing/2014/main" id="{87B2DB82-DC12-AAEA-589E-783DB1CE5528}"/>
              </a:ext>
            </a:extLst>
          </p:cNvPr>
          <p:cNvGrpSpPr>
            <a:grpSpLocks/>
          </p:cNvGrpSpPr>
          <p:nvPr/>
        </p:nvGrpSpPr>
        <p:grpSpPr bwMode="auto">
          <a:xfrm>
            <a:off x="2391222" y="3041654"/>
            <a:ext cx="2520950" cy="990600"/>
            <a:chOff x="487" y="3451"/>
            <a:chExt cx="2634" cy="1962"/>
          </a:xfrm>
        </p:grpSpPr>
        <p:sp>
          <p:nvSpPr>
            <p:cNvPr id="81" name="Freeform 169">
              <a:extLst>
                <a:ext uri="{FF2B5EF4-FFF2-40B4-BE49-F238E27FC236}">
                  <a16:creationId xmlns:a16="http://schemas.microsoft.com/office/drawing/2014/main" id="{22CA205C-FB5F-13F3-EF8C-46F6AFA1E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3451"/>
              <a:ext cx="2154" cy="1620"/>
            </a:xfrm>
            <a:custGeom>
              <a:avLst/>
              <a:gdLst>
                <a:gd name="T0" fmla="*/ 344 w 2824"/>
                <a:gd name="T1" fmla="*/ 4 h 2919"/>
                <a:gd name="T2" fmla="*/ 360 w 2824"/>
                <a:gd name="T3" fmla="*/ 4 h 2919"/>
                <a:gd name="T4" fmla="*/ 401 w 2824"/>
                <a:gd name="T5" fmla="*/ 4 h 2919"/>
                <a:gd name="T6" fmla="*/ 442 w 2824"/>
                <a:gd name="T7" fmla="*/ 5 h 2919"/>
                <a:gd name="T8" fmla="*/ 484 w 2824"/>
                <a:gd name="T9" fmla="*/ 7 h 2919"/>
                <a:gd name="T10" fmla="*/ 521 w 2824"/>
                <a:gd name="T11" fmla="*/ 9 h 2919"/>
                <a:gd name="T12" fmla="*/ 556 w 2824"/>
                <a:gd name="T13" fmla="*/ 13 h 2919"/>
                <a:gd name="T14" fmla="*/ 534 w 2824"/>
                <a:gd name="T15" fmla="*/ 10 h 2919"/>
                <a:gd name="T16" fmla="*/ 497 w 2824"/>
                <a:gd name="T17" fmla="*/ 6 h 2919"/>
                <a:gd name="T18" fmla="*/ 455 w 2824"/>
                <a:gd name="T19" fmla="*/ 3 h 2919"/>
                <a:gd name="T20" fmla="*/ 413 w 2824"/>
                <a:gd name="T21" fmla="*/ 1 h 2919"/>
                <a:gd name="T22" fmla="*/ 368 w 2824"/>
                <a:gd name="T23" fmla="*/ 1 h 2919"/>
                <a:gd name="T24" fmla="*/ 324 w 2824"/>
                <a:gd name="T25" fmla="*/ 0 h 2919"/>
                <a:gd name="T26" fmla="*/ 279 w 2824"/>
                <a:gd name="T27" fmla="*/ 1 h 2919"/>
                <a:gd name="T28" fmla="*/ 236 w 2824"/>
                <a:gd name="T29" fmla="*/ 2 h 2919"/>
                <a:gd name="T30" fmla="*/ 194 w 2824"/>
                <a:gd name="T31" fmla="*/ 4 h 2919"/>
                <a:gd name="T32" fmla="*/ 156 w 2824"/>
                <a:gd name="T33" fmla="*/ 8 h 2919"/>
                <a:gd name="T34" fmla="*/ 119 w 2824"/>
                <a:gd name="T35" fmla="*/ 12 h 2919"/>
                <a:gd name="T36" fmla="*/ 87 w 2824"/>
                <a:gd name="T37" fmla="*/ 16 h 2919"/>
                <a:gd name="T38" fmla="*/ 59 w 2824"/>
                <a:gd name="T39" fmla="*/ 22 h 2919"/>
                <a:gd name="T40" fmla="*/ 35 w 2824"/>
                <a:gd name="T41" fmla="*/ 27 h 2919"/>
                <a:gd name="T42" fmla="*/ 18 w 2824"/>
                <a:gd name="T43" fmla="*/ 33 h 2919"/>
                <a:gd name="T44" fmla="*/ 6 w 2824"/>
                <a:gd name="T45" fmla="*/ 40 h 2919"/>
                <a:gd name="T46" fmla="*/ 0 w 2824"/>
                <a:gd name="T47" fmla="*/ 47 h 2919"/>
                <a:gd name="T48" fmla="*/ 0 w 2824"/>
                <a:gd name="T49" fmla="*/ 54 h 2919"/>
                <a:gd name="T50" fmla="*/ 6 w 2824"/>
                <a:gd name="T51" fmla="*/ 60 h 2919"/>
                <a:gd name="T52" fmla="*/ 18 w 2824"/>
                <a:gd name="T53" fmla="*/ 67 h 2919"/>
                <a:gd name="T54" fmla="*/ 35 w 2824"/>
                <a:gd name="T55" fmla="*/ 73 h 2919"/>
                <a:gd name="T56" fmla="*/ 58 w 2824"/>
                <a:gd name="T57" fmla="*/ 79 h 2919"/>
                <a:gd name="T58" fmla="*/ 86 w 2824"/>
                <a:gd name="T59" fmla="*/ 84 h 2919"/>
                <a:gd name="T60" fmla="*/ 95 w 2824"/>
                <a:gd name="T61" fmla="*/ 85 h 2919"/>
                <a:gd name="T62" fmla="*/ 166 w 2824"/>
                <a:gd name="T63" fmla="*/ 74 h 2919"/>
                <a:gd name="T64" fmla="*/ 140 w 2824"/>
                <a:gd name="T65" fmla="*/ 69 h 2919"/>
                <a:gd name="T66" fmla="*/ 119 w 2824"/>
                <a:gd name="T67" fmla="*/ 65 h 2919"/>
                <a:gd name="T68" fmla="*/ 102 w 2824"/>
                <a:gd name="T69" fmla="*/ 60 h 2919"/>
                <a:gd name="T70" fmla="*/ 92 w 2824"/>
                <a:gd name="T71" fmla="*/ 54 h 2919"/>
                <a:gd name="T72" fmla="*/ 86 w 2824"/>
                <a:gd name="T73" fmla="*/ 49 h 2919"/>
                <a:gd name="T74" fmla="*/ 85 w 2824"/>
                <a:gd name="T75" fmla="*/ 43 h 2919"/>
                <a:gd name="T76" fmla="*/ 90 w 2824"/>
                <a:gd name="T77" fmla="*/ 37 h 2919"/>
                <a:gd name="T78" fmla="*/ 100 w 2824"/>
                <a:gd name="T79" fmla="*/ 32 h 2919"/>
                <a:gd name="T80" fmla="*/ 115 w 2824"/>
                <a:gd name="T81" fmla="*/ 26 h 2919"/>
                <a:gd name="T82" fmla="*/ 136 w 2824"/>
                <a:gd name="T83" fmla="*/ 21 h 2919"/>
                <a:gd name="T84" fmla="*/ 161 w 2824"/>
                <a:gd name="T85" fmla="*/ 17 h 2919"/>
                <a:gd name="T86" fmla="*/ 189 w 2824"/>
                <a:gd name="T87" fmla="*/ 13 h 2919"/>
                <a:gd name="T88" fmla="*/ 220 w 2824"/>
                <a:gd name="T89" fmla="*/ 9 h 2919"/>
                <a:gd name="T90" fmla="*/ 255 w 2824"/>
                <a:gd name="T91" fmla="*/ 7 h 2919"/>
                <a:gd name="T92" fmla="*/ 291 w 2824"/>
                <a:gd name="T93" fmla="*/ 5 h 2919"/>
                <a:gd name="T94" fmla="*/ 329 w 2824"/>
                <a:gd name="T95" fmla="*/ 4 h 2919"/>
                <a:gd name="T96" fmla="*/ 344 w 2824"/>
                <a:gd name="T97" fmla="*/ 4 h 29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824"/>
                <a:gd name="T148" fmla="*/ 0 h 2919"/>
                <a:gd name="T149" fmla="*/ 2824 w 2824"/>
                <a:gd name="T150" fmla="*/ 2919 h 291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824" h="2919">
                  <a:moveTo>
                    <a:pt x="1746" y="129"/>
                  </a:moveTo>
                  <a:lnTo>
                    <a:pt x="1826" y="129"/>
                  </a:lnTo>
                  <a:lnTo>
                    <a:pt x="2039" y="134"/>
                  </a:lnTo>
                  <a:lnTo>
                    <a:pt x="2249" y="171"/>
                  </a:lnTo>
                  <a:lnTo>
                    <a:pt x="2454" y="239"/>
                  </a:lnTo>
                  <a:lnTo>
                    <a:pt x="2647" y="323"/>
                  </a:lnTo>
                  <a:lnTo>
                    <a:pt x="2824" y="431"/>
                  </a:lnTo>
                  <a:lnTo>
                    <a:pt x="2714" y="335"/>
                  </a:lnTo>
                  <a:lnTo>
                    <a:pt x="2523" y="209"/>
                  </a:lnTo>
                  <a:lnTo>
                    <a:pt x="2311" y="112"/>
                  </a:lnTo>
                  <a:lnTo>
                    <a:pt x="2098" y="47"/>
                  </a:lnTo>
                  <a:lnTo>
                    <a:pt x="1871" y="3"/>
                  </a:lnTo>
                  <a:lnTo>
                    <a:pt x="1645" y="0"/>
                  </a:lnTo>
                  <a:lnTo>
                    <a:pt x="1419" y="21"/>
                  </a:lnTo>
                  <a:lnTo>
                    <a:pt x="1196" y="76"/>
                  </a:lnTo>
                  <a:lnTo>
                    <a:pt x="985" y="155"/>
                  </a:lnTo>
                  <a:lnTo>
                    <a:pt x="789" y="268"/>
                  </a:lnTo>
                  <a:lnTo>
                    <a:pt x="605" y="402"/>
                  </a:lnTo>
                  <a:lnTo>
                    <a:pt x="442" y="558"/>
                  </a:lnTo>
                  <a:lnTo>
                    <a:pt x="298" y="737"/>
                  </a:lnTo>
                  <a:lnTo>
                    <a:pt x="180" y="939"/>
                  </a:lnTo>
                  <a:lnTo>
                    <a:pt x="92" y="1150"/>
                  </a:lnTo>
                  <a:lnTo>
                    <a:pt x="34" y="1371"/>
                  </a:lnTo>
                  <a:lnTo>
                    <a:pt x="0" y="1601"/>
                  </a:lnTo>
                  <a:lnTo>
                    <a:pt x="0" y="1832"/>
                  </a:lnTo>
                  <a:lnTo>
                    <a:pt x="29" y="2055"/>
                  </a:lnTo>
                  <a:lnTo>
                    <a:pt x="88" y="2276"/>
                  </a:lnTo>
                  <a:lnTo>
                    <a:pt x="180" y="2491"/>
                  </a:lnTo>
                  <a:lnTo>
                    <a:pt x="293" y="2691"/>
                  </a:lnTo>
                  <a:lnTo>
                    <a:pt x="436" y="2868"/>
                  </a:lnTo>
                  <a:lnTo>
                    <a:pt x="483" y="2919"/>
                  </a:lnTo>
                  <a:lnTo>
                    <a:pt x="844" y="2548"/>
                  </a:lnTo>
                  <a:lnTo>
                    <a:pt x="710" y="2389"/>
                  </a:lnTo>
                  <a:lnTo>
                    <a:pt x="605" y="2227"/>
                  </a:lnTo>
                  <a:lnTo>
                    <a:pt x="520" y="2047"/>
                  </a:lnTo>
                  <a:lnTo>
                    <a:pt x="465" y="1862"/>
                  </a:lnTo>
                  <a:lnTo>
                    <a:pt x="436" y="1669"/>
                  </a:lnTo>
                  <a:lnTo>
                    <a:pt x="432" y="1462"/>
                  </a:lnTo>
                  <a:lnTo>
                    <a:pt x="457" y="1266"/>
                  </a:lnTo>
                  <a:lnTo>
                    <a:pt x="507" y="1078"/>
                  </a:lnTo>
                  <a:lnTo>
                    <a:pt x="583" y="895"/>
                  </a:lnTo>
                  <a:lnTo>
                    <a:pt x="689" y="725"/>
                  </a:lnTo>
                  <a:lnTo>
                    <a:pt x="814" y="574"/>
                  </a:lnTo>
                  <a:lnTo>
                    <a:pt x="958" y="440"/>
                  </a:lnTo>
                  <a:lnTo>
                    <a:pt x="1116" y="327"/>
                  </a:lnTo>
                  <a:lnTo>
                    <a:pt x="1293" y="242"/>
                  </a:lnTo>
                  <a:lnTo>
                    <a:pt x="1480" y="176"/>
                  </a:lnTo>
                  <a:lnTo>
                    <a:pt x="1669" y="142"/>
                  </a:lnTo>
                  <a:lnTo>
                    <a:pt x="1746" y="129"/>
                  </a:lnTo>
                  <a:close/>
                </a:path>
              </a:pathLst>
            </a:custGeom>
            <a:gradFill rotWithShape="0">
              <a:gsLst>
                <a:gs pos="0">
                  <a:srgbClr val="667076"/>
                </a:gs>
                <a:gs pos="50000">
                  <a:srgbClr val="DDF2FF"/>
                </a:gs>
                <a:gs pos="100000">
                  <a:srgbClr val="667076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C9EAFF"/>
              </a:extrusionClr>
            </a:sp3d>
          </p:spPr>
          <p:txBody>
            <a:bodyPr>
              <a:flatTx/>
            </a:bodyPr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82" name="Freeform 170">
              <a:extLst>
                <a:ext uri="{FF2B5EF4-FFF2-40B4-BE49-F238E27FC236}">
                  <a16:creationId xmlns:a16="http://schemas.microsoft.com/office/drawing/2014/main" id="{F4AA0355-0743-7FCA-6E7E-885A7921E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" y="3791"/>
              <a:ext cx="2158" cy="1622"/>
            </a:xfrm>
            <a:custGeom>
              <a:avLst/>
              <a:gdLst>
                <a:gd name="T0" fmla="*/ 212 w 2829"/>
                <a:gd name="T1" fmla="*/ 82 h 2923"/>
                <a:gd name="T2" fmla="*/ 197 w 2829"/>
                <a:gd name="T3" fmla="*/ 82 h 2923"/>
                <a:gd name="T4" fmla="*/ 155 w 2829"/>
                <a:gd name="T5" fmla="*/ 81 h 2923"/>
                <a:gd name="T6" fmla="*/ 114 w 2829"/>
                <a:gd name="T7" fmla="*/ 80 h 2923"/>
                <a:gd name="T8" fmla="*/ 74 w 2829"/>
                <a:gd name="T9" fmla="*/ 78 h 2923"/>
                <a:gd name="T10" fmla="*/ 36 w 2829"/>
                <a:gd name="T11" fmla="*/ 76 h 2923"/>
                <a:gd name="T12" fmla="*/ 0 w 2829"/>
                <a:gd name="T13" fmla="*/ 73 h 2923"/>
                <a:gd name="T14" fmla="*/ 21 w 2829"/>
                <a:gd name="T15" fmla="*/ 75 h 2923"/>
                <a:gd name="T16" fmla="*/ 60 w 2829"/>
                <a:gd name="T17" fmla="*/ 79 h 2923"/>
                <a:gd name="T18" fmla="*/ 101 w 2829"/>
                <a:gd name="T19" fmla="*/ 82 h 2923"/>
                <a:gd name="T20" fmla="*/ 143 w 2829"/>
                <a:gd name="T21" fmla="*/ 84 h 2923"/>
                <a:gd name="T22" fmla="*/ 188 w 2829"/>
                <a:gd name="T23" fmla="*/ 85 h 2923"/>
                <a:gd name="T24" fmla="*/ 232 w 2829"/>
                <a:gd name="T25" fmla="*/ 85 h 2923"/>
                <a:gd name="T26" fmla="*/ 278 w 2829"/>
                <a:gd name="T27" fmla="*/ 85 h 2923"/>
                <a:gd name="T28" fmla="*/ 321 w 2829"/>
                <a:gd name="T29" fmla="*/ 83 h 2923"/>
                <a:gd name="T30" fmla="*/ 362 w 2829"/>
                <a:gd name="T31" fmla="*/ 80 h 2923"/>
                <a:gd name="T32" fmla="*/ 401 w 2829"/>
                <a:gd name="T33" fmla="*/ 77 h 2923"/>
                <a:gd name="T34" fmla="*/ 437 w 2829"/>
                <a:gd name="T35" fmla="*/ 74 h 2923"/>
                <a:gd name="T36" fmla="*/ 470 w 2829"/>
                <a:gd name="T37" fmla="*/ 69 h 2923"/>
                <a:gd name="T38" fmla="*/ 499 w 2829"/>
                <a:gd name="T39" fmla="*/ 64 h 2923"/>
                <a:gd name="T40" fmla="*/ 522 w 2829"/>
                <a:gd name="T41" fmla="*/ 58 h 2923"/>
                <a:gd name="T42" fmla="*/ 539 w 2829"/>
                <a:gd name="T43" fmla="*/ 52 h 2923"/>
                <a:gd name="T44" fmla="*/ 551 w 2829"/>
                <a:gd name="T45" fmla="*/ 46 h 2923"/>
                <a:gd name="T46" fmla="*/ 558 w 2829"/>
                <a:gd name="T47" fmla="*/ 38 h 2923"/>
                <a:gd name="T48" fmla="*/ 558 w 2829"/>
                <a:gd name="T49" fmla="*/ 32 h 2923"/>
                <a:gd name="T50" fmla="*/ 551 w 2829"/>
                <a:gd name="T51" fmla="*/ 26 h 2923"/>
                <a:gd name="T52" fmla="*/ 539 w 2829"/>
                <a:gd name="T53" fmla="*/ 19 h 2923"/>
                <a:gd name="T54" fmla="*/ 523 w 2829"/>
                <a:gd name="T55" fmla="*/ 13 h 2923"/>
                <a:gd name="T56" fmla="*/ 499 w 2829"/>
                <a:gd name="T57" fmla="*/ 7 h 2923"/>
                <a:gd name="T58" fmla="*/ 471 w 2829"/>
                <a:gd name="T59" fmla="*/ 2 h 2923"/>
                <a:gd name="T60" fmla="*/ 462 w 2829"/>
                <a:gd name="T61" fmla="*/ 0 h 2923"/>
                <a:gd name="T62" fmla="*/ 391 w 2829"/>
                <a:gd name="T63" fmla="*/ 11 h 2923"/>
                <a:gd name="T64" fmla="*/ 416 w 2829"/>
                <a:gd name="T65" fmla="*/ 16 h 2923"/>
                <a:gd name="T66" fmla="*/ 437 w 2829"/>
                <a:gd name="T67" fmla="*/ 21 h 2923"/>
                <a:gd name="T68" fmla="*/ 454 w 2829"/>
                <a:gd name="T69" fmla="*/ 26 h 2923"/>
                <a:gd name="T70" fmla="*/ 465 w 2829"/>
                <a:gd name="T71" fmla="*/ 31 h 2923"/>
                <a:gd name="T72" fmla="*/ 471 w 2829"/>
                <a:gd name="T73" fmla="*/ 37 h 2923"/>
                <a:gd name="T74" fmla="*/ 472 w 2829"/>
                <a:gd name="T75" fmla="*/ 43 h 2923"/>
                <a:gd name="T76" fmla="*/ 467 w 2829"/>
                <a:gd name="T77" fmla="*/ 48 h 2923"/>
                <a:gd name="T78" fmla="*/ 456 w 2829"/>
                <a:gd name="T79" fmla="*/ 54 h 2923"/>
                <a:gd name="T80" fmla="*/ 442 w 2829"/>
                <a:gd name="T81" fmla="*/ 59 h 2923"/>
                <a:gd name="T82" fmla="*/ 422 w 2829"/>
                <a:gd name="T83" fmla="*/ 64 h 2923"/>
                <a:gd name="T84" fmla="*/ 397 w 2829"/>
                <a:gd name="T85" fmla="*/ 69 h 2923"/>
                <a:gd name="T86" fmla="*/ 369 w 2829"/>
                <a:gd name="T87" fmla="*/ 72 h 2923"/>
                <a:gd name="T88" fmla="*/ 336 w 2829"/>
                <a:gd name="T89" fmla="*/ 76 h 2923"/>
                <a:gd name="T90" fmla="*/ 303 w 2829"/>
                <a:gd name="T91" fmla="*/ 78 h 2923"/>
                <a:gd name="T92" fmla="*/ 265 w 2829"/>
                <a:gd name="T93" fmla="*/ 80 h 2923"/>
                <a:gd name="T94" fmla="*/ 227 w 2829"/>
                <a:gd name="T95" fmla="*/ 81 h 2923"/>
                <a:gd name="T96" fmla="*/ 212 w 2829"/>
                <a:gd name="T97" fmla="*/ 82 h 292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829"/>
                <a:gd name="T148" fmla="*/ 0 h 2923"/>
                <a:gd name="T149" fmla="*/ 2829 w 2829"/>
                <a:gd name="T150" fmla="*/ 2923 h 292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829" h="2923">
                  <a:moveTo>
                    <a:pt x="1078" y="2789"/>
                  </a:moveTo>
                  <a:lnTo>
                    <a:pt x="999" y="2794"/>
                  </a:lnTo>
                  <a:lnTo>
                    <a:pt x="788" y="2785"/>
                  </a:lnTo>
                  <a:lnTo>
                    <a:pt x="576" y="2748"/>
                  </a:lnTo>
                  <a:lnTo>
                    <a:pt x="375" y="2684"/>
                  </a:lnTo>
                  <a:lnTo>
                    <a:pt x="180" y="2596"/>
                  </a:lnTo>
                  <a:lnTo>
                    <a:pt x="0" y="2491"/>
                  </a:lnTo>
                  <a:lnTo>
                    <a:pt x="108" y="2588"/>
                  </a:lnTo>
                  <a:lnTo>
                    <a:pt x="307" y="2714"/>
                  </a:lnTo>
                  <a:lnTo>
                    <a:pt x="511" y="2811"/>
                  </a:lnTo>
                  <a:lnTo>
                    <a:pt x="725" y="2872"/>
                  </a:lnTo>
                  <a:lnTo>
                    <a:pt x="953" y="2920"/>
                  </a:lnTo>
                  <a:lnTo>
                    <a:pt x="1179" y="2923"/>
                  </a:lnTo>
                  <a:lnTo>
                    <a:pt x="1410" y="2903"/>
                  </a:lnTo>
                  <a:lnTo>
                    <a:pt x="1629" y="2843"/>
                  </a:lnTo>
                  <a:lnTo>
                    <a:pt x="1840" y="2765"/>
                  </a:lnTo>
                  <a:lnTo>
                    <a:pt x="2040" y="2651"/>
                  </a:lnTo>
                  <a:lnTo>
                    <a:pt x="2220" y="2522"/>
                  </a:lnTo>
                  <a:lnTo>
                    <a:pt x="2384" y="2362"/>
                  </a:lnTo>
                  <a:lnTo>
                    <a:pt x="2530" y="2182"/>
                  </a:lnTo>
                  <a:lnTo>
                    <a:pt x="2649" y="1984"/>
                  </a:lnTo>
                  <a:lnTo>
                    <a:pt x="2732" y="1770"/>
                  </a:lnTo>
                  <a:lnTo>
                    <a:pt x="2795" y="1552"/>
                  </a:lnTo>
                  <a:lnTo>
                    <a:pt x="2829" y="1322"/>
                  </a:lnTo>
                  <a:lnTo>
                    <a:pt x="2829" y="1091"/>
                  </a:lnTo>
                  <a:lnTo>
                    <a:pt x="2795" y="865"/>
                  </a:lnTo>
                  <a:lnTo>
                    <a:pt x="2737" y="642"/>
                  </a:lnTo>
                  <a:lnTo>
                    <a:pt x="2652" y="427"/>
                  </a:lnTo>
                  <a:lnTo>
                    <a:pt x="2535" y="231"/>
                  </a:lnTo>
                  <a:lnTo>
                    <a:pt x="2392" y="50"/>
                  </a:lnTo>
                  <a:lnTo>
                    <a:pt x="2342" y="0"/>
                  </a:lnTo>
                  <a:lnTo>
                    <a:pt x="1983" y="376"/>
                  </a:lnTo>
                  <a:lnTo>
                    <a:pt x="2116" y="534"/>
                  </a:lnTo>
                  <a:lnTo>
                    <a:pt x="2220" y="696"/>
                  </a:lnTo>
                  <a:lnTo>
                    <a:pt x="2304" y="876"/>
                  </a:lnTo>
                  <a:lnTo>
                    <a:pt x="2362" y="1061"/>
                  </a:lnTo>
                  <a:lnTo>
                    <a:pt x="2392" y="1259"/>
                  </a:lnTo>
                  <a:lnTo>
                    <a:pt x="2396" y="1457"/>
                  </a:lnTo>
                  <a:lnTo>
                    <a:pt x="2367" y="1652"/>
                  </a:lnTo>
                  <a:lnTo>
                    <a:pt x="2317" y="1842"/>
                  </a:lnTo>
                  <a:lnTo>
                    <a:pt x="2241" y="2026"/>
                  </a:lnTo>
                  <a:lnTo>
                    <a:pt x="2141" y="2195"/>
                  </a:lnTo>
                  <a:lnTo>
                    <a:pt x="2014" y="2349"/>
                  </a:lnTo>
                  <a:lnTo>
                    <a:pt x="1871" y="2480"/>
                  </a:lnTo>
                  <a:lnTo>
                    <a:pt x="1708" y="2591"/>
                  </a:lnTo>
                  <a:lnTo>
                    <a:pt x="1536" y="2681"/>
                  </a:lnTo>
                  <a:lnTo>
                    <a:pt x="1347" y="2748"/>
                  </a:lnTo>
                  <a:lnTo>
                    <a:pt x="1154" y="2777"/>
                  </a:lnTo>
                  <a:lnTo>
                    <a:pt x="1078" y="2789"/>
                  </a:lnTo>
                  <a:close/>
                </a:path>
              </a:pathLst>
            </a:custGeom>
            <a:gradFill rotWithShape="0">
              <a:gsLst>
                <a:gs pos="0">
                  <a:srgbClr val="667076"/>
                </a:gs>
                <a:gs pos="50000">
                  <a:srgbClr val="DDF2FF"/>
                </a:gs>
                <a:gs pos="100000">
                  <a:srgbClr val="667076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C9EAFF"/>
              </a:extrusionClr>
            </a:sp3d>
          </p:spPr>
          <p:txBody>
            <a:bodyPr>
              <a:flatTx/>
            </a:bodyPr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aphicFrame>
        <p:nvGraphicFramePr>
          <p:cNvPr id="83" name="Object 171">
            <a:extLst>
              <a:ext uri="{FF2B5EF4-FFF2-40B4-BE49-F238E27FC236}">
                <a16:creationId xmlns:a16="http://schemas.microsoft.com/office/drawing/2014/main" id="{258675EE-32E2-4AC0-B034-A16201E66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407959"/>
              </p:ext>
            </p:extLst>
          </p:nvPr>
        </p:nvGraphicFramePr>
        <p:xfrm>
          <a:off x="2510285" y="3054354"/>
          <a:ext cx="24447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002824" imgH="4002824" progId="Photoshop.Image.6">
                  <p:embed/>
                </p:oleObj>
              </mc:Choice>
              <mc:Fallback>
                <p:oleObj name="Image" r:id="rId7" imgW="4002824" imgH="4002824" progId="Photoshop.Image.6">
                  <p:embed/>
                  <p:pic>
                    <p:nvPicPr>
                      <p:cNvPr id="75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285" y="3054354"/>
                        <a:ext cx="24447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73">
            <a:extLst>
              <a:ext uri="{FF2B5EF4-FFF2-40B4-BE49-F238E27FC236}">
                <a16:creationId xmlns:a16="http://schemas.microsoft.com/office/drawing/2014/main" id="{3E1C2861-0BA0-E11F-4E24-A48394E8A7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627224"/>
              </p:ext>
            </p:extLst>
          </p:nvPr>
        </p:nvGraphicFramePr>
        <p:xfrm>
          <a:off x="3504060" y="3117854"/>
          <a:ext cx="6731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클립" r:id="rId9" imgW="2250720" imgH="3657600" progId="MS_ClipArt_Gallery.2">
                  <p:embed/>
                </p:oleObj>
              </mc:Choice>
              <mc:Fallback>
                <p:oleObj name="클립" r:id="rId9" imgW="2250720" imgH="3657600" progId="MS_ClipArt_Gallery.2">
                  <p:embed/>
                  <p:pic>
                    <p:nvPicPr>
                      <p:cNvPr id="76" name="Object 17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060" y="3117854"/>
                        <a:ext cx="673100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Box 174">
            <a:extLst>
              <a:ext uri="{FF2B5EF4-FFF2-40B4-BE49-F238E27FC236}">
                <a16:creationId xmlns:a16="http://schemas.microsoft.com/office/drawing/2014/main" id="{19CF6A22-AC00-41BE-AAE0-0492ECDB5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260" y="3325816"/>
            <a:ext cx="145732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latinLnBrk="0" hangingPunct="0"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성  </a:t>
            </a:r>
            <a:r>
              <a:rPr kumimoji="0"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kumimoji="0" lang="ko-KR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공</a:t>
            </a:r>
          </a:p>
        </p:txBody>
      </p:sp>
      <p:pic>
        <p:nvPicPr>
          <p:cNvPr id="86" name="Picture 175" descr="PE01448_">
            <a:extLst>
              <a:ext uri="{FF2B5EF4-FFF2-40B4-BE49-F238E27FC236}">
                <a16:creationId xmlns:a16="http://schemas.microsoft.com/office/drawing/2014/main" id="{B60F3E9D-5FA5-41D8-FF61-34BC1C6F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7" y="1670054"/>
            <a:ext cx="552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176">
            <a:extLst>
              <a:ext uri="{FF2B5EF4-FFF2-40B4-BE49-F238E27FC236}">
                <a16:creationId xmlns:a16="http://schemas.microsoft.com/office/drawing/2014/main" id="{B963F38D-8AD8-F36D-4A85-3C857A3A9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535" y="2951166"/>
            <a:ext cx="3416300" cy="3419276"/>
          </a:xfrm>
          <a:prstGeom prst="foldedCorner">
            <a:avLst>
              <a:gd name="adj" fmla="val 13088"/>
            </a:avLst>
          </a:prstGeom>
          <a:noFill/>
          <a:ln w="9525">
            <a:noFill/>
            <a:round/>
            <a:headEnd/>
            <a:tailEnd/>
          </a:ln>
        </p:spPr>
        <p:txBody>
          <a:bodyPr lIns="46800" rIns="46800"/>
          <a:lstStyle/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현재의 업무방식을 그대로 고수하지 말라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 fontAlgn="b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ERP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의 기본에 충실할 것</a:t>
            </a:r>
          </a:p>
          <a:p>
            <a:pPr marL="180975" indent="-180975" algn="l" fontAlgn="b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기대치가 크면 실패도 큰 법이다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사전준비를 철저히 하라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IT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중심의 사업으로만 추진하지 말라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업무상의 효과보다 소프트웨어의 기능성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 algn="l">
              <a:lnSpc>
                <a:spcPts val="2000"/>
              </a:lnSpc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위주로 적용 대상을 판단하지 말라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단기간의 효과 위주로 구현하지 말라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기존 업무에 대한 고정관념으로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ERP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를 대하지 말라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팀 멤버를 현업 사용자 중심으로 구성하라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marL="180975" indent="-180975" algn="l">
              <a:lnSpc>
                <a:spcPts val="2000"/>
              </a:lnSpc>
              <a:buFont typeface="Wingdings" pitchFamily="2" charset="2"/>
              <a:buChar char="ü"/>
              <a:defRPr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최고경영층을 사업에서 배제 하지 말라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</a:p>
        </p:txBody>
      </p:sp>
      <p:sp>
        <p:nvSpPr>
          <p:cNvPr id="88" name="AutoShape 18" descr="어두운 상향 대각선">
            <a:extLst>
              <a:ext uri="{FF2B5EF4-FFF2-40B4-BE49-F238E27FC236}">
                <a16:creationId xmlns:a16="http://schemas.microsoft.com/office/drawing/2014/main" id="{E2F7692E-99DE-9D11-3F44-A3F1C7456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22" y="671736"/>
            <a:ext cx="9628188" cy="381000"/>
          </a:xfrm>
          <a:prstGeom prst="roundRect">
            <a:avLst>
              <a:gd name="adj" fmla="val 1708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381000" indent="-381000" algn="l"/>
            <a:r>
              <a:rPr lang="ko-KR" altLang="en-US" sz="16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남은 기간 동안 </a:t>
            </a:r>
            <a:r>
              <a:rPr lang="ko-KR" altLang="en-US" sz="1600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아래 장애 요인들이 제거될 수 있도록 적극적인 참여 요청</a:t>
            </a:r>
            <a:r>
              <a:rPr lang="ko-KR" altLang="en-US" sz="16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드립니다</a:t>
            </a:r>
            <a:r>
              <a:rPr lang="en-US" altLang="ko-KR" sz="16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8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177238"/>
          </a:xfrm>
          <a:prstGeom prst="rect">
            <a:avLst/>
          </a:prstGeom>
        </p:spPr>
      </p:pic>
      <p:sp>
        <p:nvSpPr>
          <p:cNvPr id="20" name="양쪽 모서리가 둥근 사각형 19"/>
          <p:cNvSpPr/>
          <p:nvPr/>
        </p:nvSpPr>
        <p:spPr>
          <a:xfrm>
            <a:off x="0" y="1400420"/>
            <a:ext cx="9904413" cy="368476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8" name="직사각형 27"/>
          <p:cNvSpPr/>
          <p:nvPr/>
        </p:nvSpPr>
        <p:spPr>
          <a:xfrm>
            <a:off x="0" y="6237313"/>
            <a:ext cx="9904413" cy="620686"/>
          </a:xfrm>
          <a:prstGeom prst="rect">
            <a:avLst/>
          </a:prstGeom>
          <a:solidFill>
            <a:srgbClr val="0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06888" y="6528707"/>
            <a:ext cx="35076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2024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Co., Ltd. All rights reserved   |  Confidential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67438" y="2491188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43056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감사합니다</a:t>
            </a:r>
            <a:endParaRPr lang="en-US" altLang="ko-KR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C1D98-85B5-4785-80A0-A4E1C85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50E78-E5B1-49AD-826A-C958337C98FF}"/>
              </a:ext>
            </a:extLst>
          </p:cNvPr>
          <p:cNvSpPr/>
          <p:nvPr/>
        </p:nvSpPr>
        <p:spPr>
          <a:xfrm>
            <a:off x="2578479" y="463467"/>
            <a:ext cx="4536504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5400" dirty="0">
                <a:ln w="0"/>
                <a:gradFill flip="none" rotWithShape="1">
                  <a:gsLst>
                    <a:gs pos="0">
                      <a:srgbClr val="66FFFF"/>
                    </a:gs>
                    <a:gs pos="50000">
                      <a:schemeClr val="bg1"/>
                    </a:gs>
                  </a:gsLst>
                  <a:lin ang="9600000" scaled="0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5400" dirty="0">
              <a:ln w="0"/>
              <a:gradFill flip="none" rotWithShape="1">
                <a:gsLst>
                  <a:gs pos="0">
                    <a:srgbClr val="66FFFF"/>
                  </a:gs>
                  <a:gs pos="50000">
                    <a:schemeClr val="bg1"/>
                  </a:gs>
                </a:gsLst>
                <a:lin ang="9600000" scaled="0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4D0A8-836F-4FA0-A52F-BDB3C3483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9" y="6370898"/>
            <a:ext cx="1369781" cy="375320"/>
          </a:xfrm>
          <a:prstGeom prst="rect">
            <a:avLst/>
          </a:prstGeom>
        </p:spPr>
      </p:pic>
      <p:sp>
        <p:nvSpPr>
          <p:cNvPr id="7" name="Rectangle 31">
            <a:extLst>
              <a:ext uri="{FF2B5EF4-FFF2-40B4-BE49-F238E27FC236}">
                <a16:creationId xmlns:a16="http://schemas.microsoft.com/office/drawing/2014/main" id="{26C9E52C-2B28-45E2-9784-65590CA8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28800"/>
            <a:ext cx="61926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noAutofit/>
          </a:bodyPr>
          <a:lstStyle/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업무범위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핵심과제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진행경과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계획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제언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0584B-6797-42BE-9C14-1E6E18ECEE85}"/>
              </a:ext>
            </a:extLst>
          </p:cNvPr>
          <p:cNvSpPr txBox="1"/>
          <p:nvPr/>
        </p:nvSpPr>
        <p:spPr>
          <a:xfrm>
            <a:off x="8125971" y="116632"/>
            <a:ext cx="1656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.BIZENTRO</a:t>
            </a: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.COM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0DF46-5595-4577-8297-C0BBF31D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8" y="6458186"/>
            <a:ext cx="189380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D48BAEA2-5D30-4F6C-BC12-8CAD32FF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27" y="782664"/>
            <a:ext cx="93599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고도화 사업을 통해 기존 구축된 물류 시스템을 안정화 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인사관리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회계관리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원가관리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손익관리 시스템을 구축합니다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1C02C3-E937-480E-87F6-D09AC81675FA}"/>
              </a:ext>
            </a:extLst>
          </p:cNvPr>
          <p:cNvSpPr/>
          <p:nvPr/>
        </p:nvSpPr>
        <p:spPr>
          <a:xfrm>
            <a:off x="1423814" y="1358077"/>
            <a:ext cx="8280000" cy="10002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0FE8D-E0DF-4DE3-BAE3-33974E5E2FDB}"/>
              </a:ext>
            </a:extLst>
          </p:cNvPr>
          <p:cNvSpPr/>
          <p:nvPr/>
        </p:nvSpPr>
        <p:spPr>
          <a:xfrm>
            <a:off x="1567829" y="1438668"/>
            <a:ext cx="8071881" cy="85699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en-US" altLang="ko-KR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endParaRPr lang="ko-KR" altLang="en-US"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819BB1-FE00-486E-857E-85F5C26194E0}"/>
              </a:ext>
            </a:extLst>
          </p:cNvPr>
          <p:cNvSpPr/>
          <p:nvPr/>
        </p:nvSpPr>
        <p:spPr>
          <a:xfrm>
            <a:off x="1423814" y="2451616"/>
            <a:ext cx="8280000" cy="22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defTabSz="914400" latinLnBrk="0"/>
            <a:endParaRPr lang="ko-KR" altLang="en-US" sz="1400" b="1" kern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363977-B836-4C2E-A1A1-6DFE789A217C}"/>
              </a:ext>
            </a:extLst>
          </p:cNvPr>
          <p:cNvSpPr/>
          <p:nvPr/>
        </p:nvSpPr>
        <p:spPr>
          <a:xfrm>
            <a:off x="1567830" y="3969719"/>
            <a:ext cx="8071882" cy="624084"/>
          </a:xfrm>
          <a:prstGeom prst="rect">
            <a:avLst/>
          </a:prstGeom>
          <a:gradFill>
            <a:gsLst>
              <a:gs pos="0">
                <a:schemeClr val="accent1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3CDA47-00F5-4302-8856-F514AF0743AE}"/>
              </a:ext>
            </a:extLst>
          </p:cNvPr>
          <p:cNvSpPr/>
          <p:nvPr/>
        </p:nvSpPr>
        <p:spPr>
          <a:xfrm>
            <a:off x="152656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도입 및 설치</a:t>
            </a:r>
          </a:p>
        </p:txBody>
      </p:sp>
      <p:sp>
        <p:nvSpPr>
          <p:cNvPr id="18" name="오각형 74">
            <a:extLst>
              <a:ext uri="{FF2B5EF4-FFF2-40B4-BE49-F238E27FC236}">
                <a16:creationId xmlns:a16="http://schemas.microsoft.com/office/drawing/2014/main" id="{C05BF7F7-1C26-4C79-96B3-0D3C10A59D4D}"/>
              </a:ext>
            </a:extLst>
          </p:cNvPr>
          <p:cNvSpPr/>
          <p:nvPr/>
        </p:nvSpPr>
        <p:spPr bwMode="auto">
          <a:xfrm>
            <a:off x="209617" y="4742562"/>
            <a:ext cx="1247252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 인프라</a:t>
            </a:r>
          </a:p>
        </p:txBody>
      </p:sp>
      <p:sp>
        <p:nvSpPr>
          <p:cNvPr id="23" name="오각형 136">
            <a:extLst>
              <a:ext uri="{FF2B5EF4-FFF2-40B4-BE49-F238E27FC236}">
                <a16:creationId xmlns:a16="http://schemas.microsoft.com/office/drawing/2014/main" id="{404A724D-A5C1-4CAC-B3C2-08D073913271}"/>
              </a:ext>
            </a:extLst>
          </p:cNvPr>
          <p:cNvSpPr/>
          <p:nvPr/>
        </p:nvSpPr>
        <p:spPr bwMode="auto">
          <a:xfrm>
            <a:off x="212525" y="2448528"/>
            <a:ext cx="1240369" cy="2243040"/>
          </a:xfrm>
          <a:prstGeom prst="homePlate">
            <a:avLst>
              <a:gd name="adj" fmla="val 0"/>
            </a:avLst>
          </a:prstGeom>
          <a:solidFill>
            <a:srgbClr val="1F45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MES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24" name="AutoShape 220">
            <a:extLst>
              <a:ext uri="{FF2B5EF4-FFF2-40B4-BE49-F238E27FC236}">
                <a16:creationId xmlns:a16="http://schemas.microsoft.com/office/drawing/2014/main" id="{2141DA0B-9172-42CF-9481-2903FDB8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830" y="2513573"/>
            <a:ext cx="8071881" cy="12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id="{BCE0A1A5-93D3-4674-8D36-4C68B66B1B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15775" r="9250" b="15722"/>
          <a:stretch/>
        </p:blipFill>
        <p:spPr>
          <a:xfrm>
            <a:off x="5227879" y="2580252"/>
            <a:ext cx="751783" cy="180000"/>
          </a:xfrm>
          <a:prstGeom prst="rect">
            <a:avLst/>
          </a:prstGeom>
        </p:spPr>
      </p:pic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51AC45E2-95AD-4AD5-BBB5-B43A94CCC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3422360"/>
            <a:ext cx="7848000" cy="24468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Middleware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461C78-89F3-4515-866F-0B4F54C6D8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7622" y="4022271"/>
            <a:ext cx="635306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7E15C9E-5B2E-431B-AC64-E19D08EFD0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064" y="4022271"/>
            <a:ext cx="467258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71B671-9377-432E-A641-BD1352595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4" y="4022271"/>
            <a:ext cx="514418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6A17AE-8F8F-4567-9D44-3655083C3B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22" y="4022271"/>
            <a:ext cx="728608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5EBFB6-F33A-4288-906E-4F223AC75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98" y="4022271"/>
            <a:ext cx="881348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DEFE24-4848-442A-8778-BBF080E3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597398" y="4022271"/>
            <a:ext cx="442148" cy="540000"/>
          </a:xfrm>
          <a:prstGeom prst="rect">
            <a:avLst/>
          </a:prstGeom>
        </p:spPr>
      </p:pic>
      <p:pic>
        <p:nvPicPr>
          <p:cNvPr id="36" name="그림 35" descr="카메라, 전자기기이(가) 표시된 사진&#10;&#10;자동 생성된 설명">
            <a:extLst>
              <a:ext uri="{FF2B5EF4-FFF2-40B4-BE49-F238E27FC236}">
                <a16:creationId xmlns:a16="http://schemas.microsoft.com/office/drawing/2014/main" id="{4352C8E1-3D31-4223-94D9-8AAEAA42A2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08" y="4022271"/>
            <a:ext cx="533078" cy="5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2812A7C-9C15-4383-9409-19E44D067B9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3360812" y="4022271"/>
            <a:ext cx="393176" cy="5400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F01FB7-E8AD-44F5-816B-F25E724D592E}"/>
              </a:ext>
            </a:extLst>
          </p:cNvPr>
          <p:cNvGrpSpPr/>
          <p:nvPr/>
        </p:nvGrpSpPr>
        <p:grpSpPr>
          <a:xfrm>
            <a:off x="1999878" y="4022271"/>
            <a:ext cx="655366" cy="540000"/>
            <a:chOff x="4042062" y="5085184"/>
            <a:chExt cx="655366" cy="54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407EAA-6142-4C81-9B22-B49D19BBE8A3}"/>
                </a:ext>
              </a:extLst>
            </p:cNvPr>
            <p:cNvGrpSpPr/>
            <p:nvPr/>
          </p:nvGrpSpPr>
          <p:grpSpPr>
            <a:xfrm>
              <a:off x="4042062" y="5151024"/>
              <a:ext cx="420964" cy="254119"/>
              <a:chOff x="9229897" y="5823944"/>
              <a:chExt cx="683027" cy="366713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5FE970C7-FE75-40B0-972E-E635FED556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9897" y="5823944"/>
                <a:ext cx="528637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3C6CEDF4-6D2B-4276-BFFB-7727933C9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2424" y="5830294"/>
                <a:ext cx="190500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61" descr="103-125">
              <a:extLst>
                <a:ext uri="{FF2B5EF4-FFF2-40B4-BE49-F238E27FC236}">
                  <a16:creationId xmlns:a16="http://schemas.microsoft.com/office/drawing/2014/main" id="{0E790C14-EE33-402A-9B4F-073EE2FA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57063" y="5414046"/>
              <a:ext cx="46037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59" descr="570-302">
              <a:extLst>
                <a:ext uri="{FF2B5EF4-FFF2-40B4-BE49-F238E27FC236}">
                  <a16:creationId xmlns:a16="http://schemas.microsoft.com/office/drawing/2014/main" id="{3BE433BA-5734-4419-BB4B-50A4E7544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469792" y="5085184"/>
              <a:ext cx="227636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B95CFE1-B26B-4AF1-AB18-1F1D53F70102}"/>
              </a:ext>
            </a:extLst>
          </p:cNvPr>
          <p:cNvGrpSpPr/>
          <p:nvPr/>
        </p:nvGrpSpPr>
        <p:grpSpPr>
          <a:xfrm>
            <a:off x="3259363" y="3789719"/>
            <a:ext cx="284362" cy="180000"/>
            <a:chOff x="3397863" y="3619805"/>
            <a:chExt cx="284362" cy="180000"/>
          </a:xfrm>
        </p:grpSpPr>
        <p:sp>
          <p:nvSpPr>
            <p:cNvPr id="45" name="화살표: 위쪽 44">
              <a:extLst>
                <a:ext uri="{FF2B5EF4-FFF2-40B4-BE49-F238E27FC236}">
                  <a16:creationId xmlns:a16="http://schemas.microsoft.com/office/drawing/2014/main" id="{BA08DC5D-60E0-4890-B8DF-8FCE0773B0FF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EB6A8C76-4299-49BA-B0A0-57234398E076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F8CE2A-07F6-40B5-9950-8FB57ED4361B}"/>
              </a:ext>
            </a:extLst>
          </p:cNvPr>
          <p:cNvGrpSpPr/>
          <p:nvPr/>
        </p:nvGrpSpPr>
        <p:grpSpPr>
          <a:xfrm>
            <a:off x="7670085" y="3789719"/>
            <a:ext cx="284362" cy="180000"/>
            <a:chOff x="3397863" y="3619805"/>
            <a:chExt cx="284362" cy="180000"/>
          </a:xfrm>
        </p:grpSpPr>
        <p:sp>
          <p:nvSpPr>
            <p:cNvPr id="48" name="화살표: 위쪽 47">
              <a:extLst>
                <a:ext uri="{FF2B5EF4-FFF2-40B4-BE49-F238E27FC236}">
                  <a16:creationId xmlns:a16="http://schemas.microsoft.com/office/drawing/2014/main" id="{E391E5E4-90D9-495B-B2BB-ED2C8A773C69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A53089C2-5A58-4836-BEF0-D477C7859851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AutoShape 220">
            <a:extLst>
              <a:ext uri="{FF2B5EF4-FFF2-40B4-BE49-F238E27FC236}">
                <a16:creationId xmlns:a16="http://schemas.microsoft.com/office/drawing/2014/main" id="{7EADABFB-6DC4-40BE-BEF7-A32BC978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2801764"/>
            <a:ext cx="7830722" cy="377656"/>
          </a:xfrm>
          <a:prstGeom prst="roundRect">
            <a:avLst>
              <a:gd name="adj" fmla="val 2880"/>
            </a:avLst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ounded Rectangle 13">
            <a:extLst>
              <a:ext uri="{FF2B5EF4-FFF2-40B4-BE49-F238E27FC236}">
                <a16:creationId xmlns:a16="http://schemas.microsoft.com/office/drawing/2014/main" id="{135C36B1-ADED-4102-9F51-6AC340BCF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60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모니터링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3" name="Rounded Rectangle 13">
            <a:extLst>
              <a:ext uri="{FF2B5EF4-FFF2-40B4-BE49-F238E27FC236}">
                <a16:creationId xmlns:a16="http://schemas.microsoft.com/office/drawing/2014/main" id="{2212E6B5-6393-48E7-A270-25C59DBF4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85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4" name="Rounded Rectangle 13">
            <a:extLst>
              <a:ext uri="{FF2B5EF4-FFF2-40B4-BE49-F238E27FC236}">
                <a16:creationId xmlns:a16="http://schemas.microsoft.com/office/drawing/2014/main" id="{7F6153EE-DA48-4609-AFDB-56D1D835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64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F1BC81C2-A995-4418-9795-197C8DC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87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6" name="Rounded Rectangle 13">
            <a:extLst>
              <a:ext uri="{FF2B5EF4-FFF2-40B4-BE49-F238E27FC236}">
                <a16:creationId xmlns:a16="http://schemas.microsoft.com/office/drawing/2014/main" id="{0C3FF35C-A1E8-46E7-8002-43C46DF3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657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POP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31125D7-7B9D-4726-B3D7-8BE02C4B8BEE}"/>
              </a:ext>
            </a:extLst>
          </p:cNvPr>
          <p:cNvGrpSpPr/>
          <p:nvPr/>
        </p:nvGrpSpPr>
        <p:grpSpPr>
          <a:xfrm>
            <a:off x="5459932" y="3203836"/>
            <a:ext cx="284362" cy="180000"/>
            <a:chOff x="3397863" y="3619805"/>
            <a:chExt cx="284362" cy="180000"/>
          </a:xfrm>
        </p:grpSpPr>
        <p:sp>
          <p:nvSpPr>
            <p:cNvPr id="58" name="화살표: 위쪽 57">
              <a:extLst>
                <a:ext uri="{FF2B5EF4-FFF2-40B4-BE49-F238E27FC236}">
                  <a16:creationId xmlns:a16="http://schemas.microsoft.com/office/drawing/2014/main" id="{A25470D8-FFD6-4F40-A88E-72BEE8564BB3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CEABAA44-E36E-421E-B486-C2F18964D00D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오각형 136">
            <a:extLst>
              <a:ext uri="{FF2B5EF4-FFF2-40B4-BE49-F238E27FC236}">
                <a16:creationId xmlns:a16="http://schemas.microsoft.com/office/drawing/2014/main" id="{8767580B-9814-4E9A-8F69-10271E2A68D8}"/>
              </a:ext>
            </a:extLst>
          </p:cNvPr>
          <p:cNvSpPr/>
          <p:nvPr/>
        </p:nvSpPr>
        <p:spPr bwMode="auto">
          <a:xfrm>
            <a:off x="216501" y="1350480"/>
            <a:ext cx="1240369" cy="1017152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ERP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7B08DB63-46F5-4456-BA7A-6814048FD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966" y="1831757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영업관리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3" name="Rounded Rectangle 13">
            <a:extLst>
              <a:ext uri="{FF2B5EF4-FFF2-40B4-BE49-F238E27FC236}">
                <a16:creationId xmlns:a16="http://schemas.microsoft.com/office/drawing/2014/main" id="{614D2C8C-D493-4FF8-A3DC-A27ABCF2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180" y="182478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4" name="Rounded Rectangle 13">
            <a:extLst>
              <a:ext uri="{FF2B5EF4-FFF2-40B4-BE49-F238E27FC236}">
                <a16:creationId xmlns:a16="http://schemas.microsoft.com/office/drawing/2014/main" id="{35BA795A-1589-4EE2-8A9D-9586C3FDA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078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재고관리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735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D97F8CF6-4C28-4F4D-8AB6-C54A381C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251" y="1829114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71" name="Rounded Rectangle 13">
            <a:extLst>
              <a:ext uri="{FF2B5EF4-FFF2-40B4-BE49-F238E27FC236}">
                <a16:creationId xmlns:a16="http://schemas.microsoft.com/office/drawing/2014/main" id="{BC19A74D-EF4A-498E-9C6E-51BEA95E9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942" y="1828570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8FEE9E7-D4E1-4864-9F89-4307DFB3725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3" y="1486432"/>
            <a:ext cx="446199" cy="44619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F900A5A-03E8-4B7C-8EAE-EA08ED0863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9" y="3162080"/>
            <a:ext cx="484273" cy="484273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3299692" y="2337557"/>
            <a:ext cx="284362" cy="180000"/>
            <a:chOff x="3397863" y="3619805"/>
            <a:chExt cx="284362" cy="180000"/>
          </a:xfrm>
        </p:grpSpPr>
        <p:sp>
          <p:nvSpPr>
            <p:cNvPr id="84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9915340-5E18-4D26-A2C7-D03ADF453A6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3320" y="4022271"/>
            <a:ext cx="329416" cy="540000"/>
          </a:xfrm>
          <a:prstGeom prst="rect">
            <a:avLst/>
          </a:prstGeom>
        </p:spPr>
      </p:pic>
      <p:sp>
        <p:nvSpPr>
          <p:cNvPr id="91" name="Rounded Rectangle 13">
            <a:extLst>
              <a:ext uri="{FF2B5EF4-FFF2-40B4-BE49-F238E27FC236}">
                <a16:creationId xmlns:a16="http://schemas.microsoft.com/office/drawing/2014/main" id="{52DD5C22-20E0-4755-9965-4B1221CD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94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2" name="Rounded Rectangle 13">
            <a:extLst>
              <a:ext uri="{FF2B5EF4-FFF2-40B4-BE49-F238E27FC236}">
                <a16:creationId xmlns:a16="http://schemas.microsoft.com/office/drawing/2014/main" id="{FCCAA50E-BC2E-4665-84F3-2AA0C367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30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생산계획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3" name="Rounded Rectangle 13">
            <a:extLst>
              <a:ext uri="{FF2B5EF4-FFF2-40B4-BE49-F238E27FC236}">
                <a16:creationId xmlns:a16="http://schemas.microsoft.com/office/drawing/2014/main" id="{1B765FDE-DB56-422F-B59B-8BCD5EEF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262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63A41E-A4F0-4EBC-A86F-E740695192D8}"/>
              </a:ext>
            </a:extLst>
          </p:cNvPr>
          <p:cNvSpPr/>
          <p:nvPr/>
        </p:nvSpPr>
        <p:spPr>
          <a:xfrm>
            <a:off x="4265499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및 설치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89BA280-E645-4CAF-9CB1-F52FA1279545}"/>
              </a:ext>
            </a:extLst>
          </p:cNvPr>
          <p:cNvSpPr/>
          <p:nvPr/>
        </p:nvSpPr>
        <p:spPr>
          <a:xfrm>
            <a:off x="700443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생산정보 수집 장비 도입 및 설치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7633173" y="2304151"/>
            <a:ext cx="284362" cy="180000"/>
            <a:chOff x="3397863" y="3619805"/>
            <a:chExt cx="284362" cy="180000"/>
          </a:xfrm>
        </p:grpSpPr>
        <p:sp>
          <p:nvSpPr>
            <p:cNvPr id="69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C7BD6E-F4A1-4229-9D68-31BFC0B65D0F}"/>
              </a:ext>
            </a:extLst>
          </p:cNvPr>
          <p:cNvSpPr/>
          <p:nvPr/>
        </p:nvSpPr>
        <p:spPr>
          <a:xfrm>
            <a:off x="152656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>
              <a:defRPr/>
            </a:pPr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재정립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BE60819-63CE-4583-AB88-40945BABC511}"/>
              </a:ext>
            </a:extLst>
          </p:cNvPr>
          <p:cNvSpPr/>
          <p:nvPr/>
        </p:nvSpPr>
        <p:spPr>
          <a:xfrm>
            <a:off x="4265499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기준정보 표준화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3D159B-F086-4BD6-B0BE-A2E9EF5901B3}"/>
              </a:ext>
            </a:extLst>
          </p:cNvPr>
          <p:cNvSpPr/>
          <p:nvPr/>
        </p:nvSpPr>
        <p:spPr>
          <a:xfrm>
            <a:off x="700443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정비</a:t>
            </a:r>
            <a:endParaRPr kumimoji="1" lang="en-US" altLang="ko-KR" sz="1400" b="1" kern="0" baseline="30000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174684E-1A23-48D2-9DCE-DA6EE145E29E}"/>
              </a:ext>
            </a:extLst>
          </p:cNvPr>
          <p:cNvSpPr/>
          <p:nvPr/>
        </p:nvSpPr>
        <p:spPr>
          <a:xfrm>
            <a:off x="1424734" y="5234418"/>
            <a:ext cx="828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</a:t>
            </a:r>
            <a:r>
              <a:rPr kumimoji="1"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kumimoji="1"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베트남 확산 적용</a:t>
            </a:r>
            <a:endParaRPr kumimoji="1" lang="ko-KR" alt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오각형 65">
            <a:extLst>
              <a:ext uri="{FF2B5EF4-FFF2-40B4-BE49-F238E27FC236}">
                <a16:creationId xmlns:a16="http://schemas.microsoft.com/office/drawing/2014/main" id="{24D03259-238A-4E94-B879-3AA972EC9AF4}"/>
              </a:ext>
            </a:extLst>
          </p:cNvPr>
          <p:cNvSpPr/>
          <p:nvPr/>
        </p:nvSpPr>
        <p:spPr bwMode="auto">
          <a:xfrm>
            <a:off x="209618" y="5234418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 대상</a:t>
            </a:r>
          </a:p>
        </p:txBody>
      </p:sp>
      <p:sp>
        <p:nvSpPr>
          <p:cNvPr id="79" name="오각형 60">
            <a:extLst>
              <a:ext uri="{FF2B5EF4-FFF2-40B4-BE49-F238E27FC236}">
                <a16:creationId xmlns:a16="http://schemas.microsoft.com/office/drawing/2014/main" id="{F5C39E8F-C020-411B-ACD6-1FF490D647FC}"/>
              </a:ext>
            </a:extLst>
          </p:cNvPr>
          <p:cNvSpPr/>
          <p:nvPr/>
        </p:nvSpPr>
        <p:spPr bwMode="auto">
          <a:xfrm>
            <a:off x="209618" y="5725113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PI </a:t>
            </a:r>
            <a:r>
              <a:rPr lang="ko-KR" altLang="en-US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활동</a:t>
            </a:r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63EB43-37FD-4E04-8A27-DFF153CA66AB}"/>
              </a:ext>
            </a:extLst>
          </p:cNvPr>
          <p:cNvSpPr/>
          <p:nvPr/>
        </p:nvSpPr>
        <p:spPr>
          <a:xfrm>
            <a:off x="7808581" y="1555422"/>
            <a:ext cx="1730963" cy="653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인사관리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0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원가관리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6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회계관리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7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손익관리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8132" y="1523001"/>
            <a:ext cx="51968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FF0000"/>
                </a:solidFill>
              </a:rPr>
              <a:t>고도화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EB749-9836-4C82-B848-F00C1895C405}"/>
              </a:ext>
            </a:extLst>
          </p:cNvPr>
          <p:cNvSpPr txBox="1"/>
          <p:nvPr/>
        </p:nvSpPr>
        <p:spPr>
          <a:xfrm>
            <a:off x="216501" y="6180170"/>
            <a:ext cx="64299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+mn-ea"/>
              </a:rPr>
              <a:t>PI</a:t>
            </a:r>
            <a:r>
              <a:rPr lang="ko-KR" altLang="en-US" sz="1050">
                <a:latin typeface="+mn-ea"/>
              </a:rPr>
              <a:t>활동</a:t>
            </a:r>
            <a:r>
              <a:rPr lang="en-US" altLang="ko-KR" sz="1050">
                <a:latin typeface="+mn-ea"/>
              </a:rPr>
              <a:t> -</a:t>
            </a:r>
            <a:r>
              <a:rPr lang="ko-KR" altLang="en-US" sz="1050">
                <a:latin typeface="+mn-ea"/>
              </a:rPr>
              <a:t> </a:t>
            </a:r>
            <a:r>
              <a:rPr lang="en-US" altLang="ko-KR" sz="1050">
                <a:latin typeface="+mn-ea"/>
              </a:rPr>
              <a:t>Performance Improvement, </a:t>
            </a:r>
            <a:r>
              <a:rPr lang="ko-KR" altLang="en-US" sz="1050">
                <a:latin typeface="+mn-ea"/>
              </a:rPr>
              <a:t>문제를 발견하고 그 원인을 찾아 업무 프로세스를 개선하는 활동</a:t>
            </a:r>
          </a:p>
        </p:txBody>
      </p:sp>
    </p:spTree>
    <p:extLst>
      <p:ext uri="{BB962C8B-B14F-4D97-AF65-F5344CB8AC3E}">
        <p14:creationId xmlns:p14="http://schemas.microsoft.com/office/powerpoint/2010/main" val="349851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 Box 3">
            <a:extLst>
              <a:ext uri="{FF2B5EF4-FFF2-40B4-BE49-F238E27FC236}">
                <a16:creationId xmlns:a16="http://schemas.microsoft.com/office/drawing/2014/main" id="{0EC2F31E-C2C8-465B-9350-2CDF53E7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33" y="784582"/>
            <a:ext cx="9187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분석 및 표준화를 비롯하여 총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일정으로 추진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5" name="Group 146">
            <a:extLst>
              <a:ext uri="{FF2B5EF4-FFF2-40B4-BE49-F238E27FC236}">
                <a16:creationId xmlns:a16="http://schemas.microsoft.com/office/drawing/2014/main" id="{93171C42-C0E1-5A07-96CE-24962B928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78292"/>
              </p:ext>
            </p:extLst>
          </p:nvPr>
        </p:nvGraphicFramePr>
        <p:xfrm>
          <a:off x="175988" y="1268760"/>
          <a:ext cx="9456738" cy="4753427"/>
        </p:xfrm>
        <a:graphic>
          <a:graphicData uri="http://schemas.openxmlformats.org/drawingml/2006/table">
            <a:tbl>
              <a:tblPr/>
              <a:tblGrid>
                <a:gridCol w="839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41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3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6332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7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0" marB="46800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0" marB="46800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8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endParaRPr dirty="0"/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0" marR="0" marT="46804" marB="4680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4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Task</a:t>
                      </a:r>
                      <a:b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Phase</a:t>
                      </a: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5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통합정보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b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(ERP)</a:t>
                      </a: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주요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마일스톤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6804" marB="4680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" name="Text Box 163">
            <a:extLst>
              <a:ext uri="{FF2B5EF4-FFF2-40B4-BE49-F238E27FC236}">
                <a16:creationId xmlns:a16="http://schemas.microsoft.com/office/drawing/2014/main" id="{FD29386D-988F-040F-EF32-40EE019C9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820" y="5670371"/>
            <a:ext cx="615554" cy="141064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14400" eaLnBrk="0" fontAlgn="base" latinLnBrk="0" hangingPunct="0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중간보고</a:t>
            </a:r>
            <a:endParaRPr lang="en-US" altLang="ko-KR" sz="12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Text Box 163">
            <a:extLst>
              <a:ext uri="{FF2B5EF4-FFF2-40B4-BE49-F238E27FC236}">
                <a16:creationId xmlns:a16="http://schemas.microsoft.com/office/drawing/2014/main" id="{626A905A-578A-A43A-1B6A-CEE2A3231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721" y="5670371"/>
            <a:ext cx="615554" cy="141064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14400" eaLnBrk="0" fontAlgn="base" latinLnBrk="0" hangingPunct="0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완료보고</a:t>
            </a:r>
            <a:endParaRPr lang="en-US" altLang="ko-KR" sz="12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2" name="Picture 206" descr="ㅇ">
            <a:extLst>
              <a:ext uri="{FF2B5EF4-FFF2-40B4-BE49-F238E27FC236}">
                <a16:creationId xmlns:a16="http://schemas.microsoft.com/office/drawing/2014/main" id="{EFEDD3DF-9CF5-994D-3DEF-3C8E7F3A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74" y="5316487"/>
            <a:ext cx="236948" cy="21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AutoShape 129">
            <a:extLst>
              <a:ext uri="{FF2B5EF4-FFF2-40B4-BE49-F238E27FC236}">
                <a16:creationId xmlns:a16="http://schemas.microsoft.com/office/drawing/2014/main" id="{B6E2694F-F680-8FF0-447F-73054E3DE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717" y="2022473"/>
            <a:ext cx="1521829" cy="440736"/>
          </a:xfrm>
          <a:prstGeom prst="rect">
            <a:avLst/>
          </a:prstGeom>
          <a:pattFill prst="dkDnDiag">
            <a:fgClr>
              <a:srgbClr val="92D050"/>
            </a:fgClr>
            <a:bgClr>
              <a:schemeClr val="accent3">
                <a:lumMod val="40000"/>
                <a:lumOff val="60000"/>
              </a:schemeClr>
            </a:bgClr>
          </a:patt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kern="0" dirty="0">
                <a:solidFill>
                  <a:sysClr val="windowText" lastClr="000000"/>
                </a:solidFill>
                <a:latin typeface="+mn-ea"/>
              </a:rPr>
              <a:t>업무 분석 및 </a:t>
            </a:r>
            <a:endParaRPr kumimoji="0" lang="en-US" altLang="ko-KR" sz="1100" b="1" kern="0" dirty="0">
              <a:solidFill>
                <a:sysClr val="windowText" lastClr="000000"/>
              </a:solidFill>
              <a:latin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프로세스 정의</a:t>
            </a:r>
            <a:endParaRPr kumimoji="0" lang="ko-KR" altLang="en-US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4" name="AutoShape 129">
            <a:extLst>
              <a:ext uri="{FF2B5EF4-FFF2-40B4-BE49-F238E27FC236}">
                <a16:creationId xmlns:a16="http://schemas.microsoft.com/office/drawing/2014/main" id="{1CFBA6F9-248D-F2D5-8335-5D483F53A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825" y="2022473"/>
            <a:ext cx="2452976" cy="440736"/>
          </a:xfrm>
          <a:prstGeom prst="rect">
            <a:avLst/>
          </a:prstGeom>
          <a:pattFill prst="dkDnDiag">
            <a:fgClr>
              <a:srgbClr val="92D050"/>
            </a:fgClr>
            <a:bgClr>
              <a:schemeClr val="accent3">
                <a:lumMod val="40000"/>
                <a:lumOff val="60000"/>
              </a:schemeClr>
            </a:bgClr>
          </a:patt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업무 시스템 구축 및 개발</a:t>
            </a:r>
            <a:endParaRPr kumimoji="0" lang="ko-KR" altLang="en-US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5" name="AutoShape 129">
            <a:extLst>
              <a:ext uri="{FF2B5EF4-FFF2-40B4-BE49-F238E27FC236}">
                <a16:creationId xmlns:a16="http://schemas.microsoft.com/office/drawing/2014/main" id="{554150EB-F989-5C4B-C9C9-E8FF20EA5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2195" y="2022473"/>
            <a:ext cx="1607116" cy="440736"/>
          </a:xfrm>
          <a:prstGeom prst="rect">
            <a:avLst/>
          </a:prstGeom>
          <a:pattFill prst="dkDnDiag">
            <a:fgClr>
              <a:srgbClr val="92D050"/>
            </a:fgClr>
            <a:bgClr>
              <a:schemeClr val="accent3">
                <a:lumMod val="40000"/>
                <a:lumOff val="60000"/>
              </a:schemeClr>
            </a:bgClr>
          </a:patt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시범가동 지원</a:t>
            </a:r>
            <a:endParaRPr kumimoji="0" lang="ko-KR" altLang="en-US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6" name="AutoShape 17">
            <a:extLst>
              <a:ext uri="{FF2B5EF4-FFF2-40B4-BE49-F238E27FC236}">
                <a16:creationId xmlns:a16="http://schemas.microsoft.com/office/drawing/2014/main" id="{E67140BF-A947-625F-E080-514AD756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774" y="2875318"/>
            <a:ext cx="1521829" cy="546883"/>
          </a:xfrm>
          <a:prstGeom prst="rect">
            <a:avLst/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1050" dirty="0">
                <a:solidFill>
                  <a:srgbClr val="FF0000"/>
                </a:solidFill>
                <a:latin typeface="+mn-ea"/>
                <a:ea typeface="+mn-ea"/>
              </a:rPr>
              <a:t>프로세스 재 설계</a:t>
            </a:r>
            <a:endParaRPr kumimoji="0" lang="en-US" altLang="ko-KR" sz="105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 latinLnBrk="0"/>
            <a:r>
              <a:rPr kumimoji="0" lang="ko-KR" altLang="en-US" sz="1050" dirty="0">
                <a:solidFill>
                  <a:srgbClr val="FF0000"/>
                </a:solidFill>
                <a:latin typeface="+mn-ea"/>
                <a:ea typeface="+mn-ea"/>
              </a:rPr>
              <a:t> 개선방향 확정</a:t>
            </a:r>
          </a:p>
        </p:txBody>
      </p:sp>
      <p:sp>
        <p:nvSpPr>
          <p:cNvPr id="38" name="AutoShape 17">
            <a:extLst>
              <a:ext uri="{FF2B5EF4-FFF2-40B4-BE49-F238E27FC236}">
                <a16:creationId xmlns:a16="http://schemas.microsoft.com/office/drawing/2014/main" id="{1282363B-B0EA-AC3E-04E9-BDE78284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718" y="3557224"/>
            <a:ext cx="953785" cy="780528"/>
          </a:xfrm>
          <a:prstGeom prst="rect">
            <a:avLst/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defRPr/>
            </a:pPr>
            <a:r>
              <a:rPr kumimoji="0" lang="ko-KR" altLang="en-US" sz="1000" b="1" dirty="0">
                <a:solidFill>
                  <a:srgbClr val="000000"/>
                </a:solidFill>
                <a:latin typeface="+mn-ea"/>
              </a:rPr>
              <a:t>현황 및 </a:t>
            </a:r>
            <a:endParaRPr kumimoji="0" lang="en-US" altLang="ko-KR" sz="1000" b="1" dirty="0"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kumimoji="0" lang="ko-KR" altLang="en-US" sz="1000" b="1" dirty="0">
                <a:solidFill>
                  <a:srgbClr val="000000"/>
                </a:solidFill>
                <a:latin typeface="+mn-ea"/>
              </a:rPr>
              <a:t>프로그램 분석</a:t>
            </a:r>
          </a:p>
        </p:txBody>
      </p:sp>
      <p:sp>
        <p:nvSpPr>
          <p:cNvPr id="39" name="AutoShape 17">
            <a:extLst>
              <a:ext uri="{FF2B5EF4-FFF2-40B4-BE49-F238E27FC236}">
                <a16:creationId xmlns:a16="http://schemas.microsoft.com/office/drawing/2014/main" id="{AB41A665-E339-9743-23B6-E83B1CE75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875" y="4437112"/>
            <a:ext cx="971628" cy="777418"/>
          </a:xfrm>
          <a:prstGeom prst="rect">
            <a:avLst/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square" lIns="36000" tIns="36000" rIns="36000" bIns="36000" anchor="ctr"/>
          <a:lstStyle/>
          <a:p>
            <a:pPr algn="ctr">
              <a:defRPr/>
            </a:pPr>
            <a:r>
              <a:rPr kumimoji="0" lang="ko-KR" altLang="en-US" sz="1000" b="1" dirty="0">
                <a:solidFill>
                  <a:srgbClr val="000000"/>
                </a:solidFill>
                <a:latin typeface="+mn-ea"/>
              </a:rPr>
              <a:t>시스템 분석</a:t>
            </a:r>
          </a:p>
        </p:txBody>
      </p:sp>
      <p:sp>
        <p:nvSpPr>
          <p:cNvPr id="40" name="AutoShape 17">
            <a:extLst>
              <a:ext uri="{FF2B5EF4-FFF2-40B4-BE49-F238E27FC236}">
                <a16:creationId xmlns:a16="http://schemas.microsoft.com/office/drawing/2014/main" id="{0A2E54E1-9D1E-F5AE-1CA2-B5CA7F330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81" y="2875318"/>
            <a:ext cx="2452975" cy="546883"/>
          </a:xfrm>
          <a:prstGeom prst="rect">
            <a:avLst/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1100" dirty="0">
                <a:solidFill>
                  <a:srgbClr val="FF0000"/>
                </a:solidFill>
                <a:latin typeface="+mn-ea"/>
                <a:ea typeface="+mn-ea"/>
              </a:rPr>
              <a:t>시뮬레이션 및 가동</a:t>
            </a:r>
          </a:p>
        </p:txBody>
      </p:sp>
      <p:sp>
        <p:nvSpPr>
          <p:cNvPr id="41" name="AutoShape 17">
            <a:extLst>
              <a:ext uri="{FF2B5EF4-FFF2-40B4-BE49-F238E27FC236}">
                <a16:creationId xmlns:a16="http://schemas.microsoft.com/office/drawing/2014/main" id="{634D8A5A-701E-13EE-E983-7FC95741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245" y="3557223"/>
            <a:ext cx="493301" cy="1657308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GAP </a:t>
            </a:r>
          </a:p>
          <a:p>
            <a:pPr algn="ctr"/>
            <a:r>
              <a:rPr kumimoji="0"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도출</a:t>
            </a:r>
            <a:endParaRPr kumimoji="0"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- </a:t>
            </a:r>
            <a:r>
              <a:rPr kumimoji="0"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대응방안 수립</a:t>
            </a:r>
            <a:endParaRPr kumimoji="0"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2" name="AutoShape 17">
            <a:extLst>
              <a:ext uri="{FF2B5EF4-FFF2-40B4-BE49-F238E27FC236}">
                <a16:creationId xmlns:a16="http://schemas.microsoft.com/office/drawing/2014/main" id="{11858D6E-09A1-D8F9-0561-D00AA5E44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825" y="3557223"/>
            <a:ext cx="2452974" cy="1657308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프로그램 설계 및 개발 </a:t>
            </a:r>
            <a:endParaRPr kumimoji="0"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3" name="AutoShape 17">
            <a:extLst>
              <a:ext uri="{FF2B5EF4-FFF2-40B4-BE49-F238E27FC236}">
                <a16:creationId xmlns:a16="http://schemas.microsoft.com/office/drawing/2014/main" id="{79B85BD3-0122-4AC5-4B51-BD2AAB683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515" y="3557223"/>
            <a:ext cx="1579796" cy="1092535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통합테스트 및</a:t>
            </a:r>
            <a:endParaRPr kumimoji="0"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시범가동</a:t>
            </a:r>
          </a:p>
        </p:txBody>
      </p:sp>
      <p:sp>
        <p:nvSpPr>
          <p:cNvPr id="44" name="AutoShape 17">
            <a:extLst>
              <a:ext uri="{FF2B5EF4-FFF2-40B4-BE49-F238E27FC236}">
                <a16:creationId xmlns:a16="http://schemas.microsoft.com/office/drawing/2014/main" id="{7144521C-3431-6DFA-9DB3-288FB7D58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996" y="2875317"/>
            <a:ext cx="1614372" cy="546883"/>
          </a:xfrm>
          <a:prstGeom prst="rect">
            <a:avLst/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36000" tIns="49785" rIns="36000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100" dirty="0">
                <a:solidFill>
                  <a:srgbClr val="FF0000"/>
                </a:solidFill>
                <a:latin typeface="+mn-ea"/>
                <a:ea typeface="+mn-ea"/>
              </a:rPr>
              <a:t> 시범가동</a:t>
            </a:r>
            <a:endParaRPr kumimoji="0" lang="en-US" altLang="ko-KR" sz="1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100" dirty="0">
                <a:solidFill>
                  <a:srgbClr val="FF0000"/>
                </a:solidFill>
                <a:latin typeface="+mn-ea"/>
                <a:ea typeface="+mn-ea"/>
              </a:rPr>
              <a:t>모니터링</a:t>
            </a:r>
            <a:endParaRPr kumimoji="0" lang="en-US" altLang="ko-KR" sz="11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45" name="Picture 205" descr="번개">
            <a:extLst>
              <a:ext uri="{FF2B5EF4-FFF2-40B4-BE49-F238E27FC236}">
                <a16:creationId xmlns:a16="http://schemas.microsoft.com/office/drawing/2014/main" id="{2997F527-4436-5942-26EF-21E6594E8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99" y="5230099"/>
            <a:ext cx="248340" cy="1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163">
            <a:extLst>
              <a:ext uri="{FF2B5EF4-FFF2-40B4-BE49-F238E27FC236}">
                <a16:creationId xmlns:a16="http://schemas.microsoft.com/office/drawing/2014/main" id="{00DFEBE7-CC30-D217-79FE-951C6F477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391" y="5522287"/>
            <a:ext cx="512961" cy="369332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ERP</a:t>
            </a:r>
          </a:p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본 가동</a:t>
            </a:r>
            <a:endParaRPr lang="en-US" altLang="ko-KR" sz="12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7" name="Picture 206" descr="ㅇ">
            <a:extLst>
              <a:ext uri="{FF2B5EF4-FFF2-40B4-BE49-F238E27FC236}">
                <a16:creationId xmlns:a16="http://schemas.microsoft.com/office/drawing/2014/main" id="{4C03EF2A-2A04-338B-5BDF-2F622043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26" y="5276566"/>
            <a:ext cx="236948" cy="21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AutoShape 129">
            <a:extLst>
              <a:ext uri="{FF2B5EF4-FFF2-40B4-BE49-F238E27FC236}">
                <a16:creationId xmlns:a16="http://schemas.microsoft.com/office/drawing/2014/main" id="{BBD1E75A-CF2E-7BF0-68A5-0B41E945B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315" y="2016833"/>
            <a:ext cx="2723034" cy="440736"/>
          </a:xfrm>
          <a:prstGeom prst="rect">
            <a:avLst/>
          </a:prstGeom>
          <a:pattFill prst="dkDnDiag">
            <a:fgClr>
              <a:srgbClr val="92D050"/>
            </a:fgClr>
            <a:bgClr>
              <a:schemeClr val="accent3">
                <a:lumMod val="40000"/>
                <a:lumOff val="60000"/>
              </a:schemeClr>
            </a:bgClr>
          </a:pattFill>
          <a:ln w="12700" algn="ctr">
            <a:solidFill>
              <a:srgbClr val="26644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kern="0" dirty="0" err="1">
                <a:solidFill>
                  <a:sysClr val="windowText" lastClr="000000"/>
                </a:solidFill>
                <a:latin typeface="+mn-ea"/>
              </a:rPr>
              <a:t>본가동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 지원</a:t>
            </a:r>
            <a:endParaRPr kumimoji="0" lang="ko-KR" altLang="en-US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9" name="AutoShape 17">
            <a:extLst>
              <a:ext uri="{FF2B5EF4-FFF2-40B4-BE49-F238E27FC236}">
                <a16:creationId xmlns:a16="http://schemas.microsoft.com/office/drawing/2014/main" id="{74111866-D500-B6DA-5C28-20B395AEF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372" y="2875317"/>
            <a:ext cx="2723034" cy="546883"/>
          </a:xfrm>
          <a:prstGeom prst="rect">
            <a:avLst/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36000" tIns="49785" rIns="36000" bIns="49785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100" dirty="0">
                <a:solidFill>
                  <a:srgbClr val="FF0000"/>
                </a:solidFill>
                <a:latin typeface="+mn-ea"/>
                <a:ea typeface="+mn-ea"/>
              </a:rPr>
              <a:t> 안정화 및</a:t>
            </a:r>
            <a:endParaRPr kumimoji="0" lang="en-US" altLang="ko-KR" sz="1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100" dirty="0">
                <a:solidFill>
                  <a:srgbClr val="FF0000"/>
                </a:solidFill>
                <a:latin typeface="+mn-ea"/>
                <a:ea typeface="+mn-ea"/>
              </a:rPr>
              <a:t>모니터링</a:t>
            </a:r>
            <a:endParaRPr kumimoji="0" lang="en-US" altLang="ko-KR" sz="11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0" name="AutoShape 17">
            <a:extLst>
              <a:ext uri="{FF2B5EF4-FFF2-40B4-BE49-F238E27FC236}">
                <a16:creationId xmlns:a16="http://schemas.microsoft.com/office/drawing/2014/main" id="{26483665-2730-8F80-CF48-67E675C20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311" y="3557223"/>
            <a:ext cx="2723038" cy="1092535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 latinLnBrk="0"/>
            <a:r>
              <a:rPr lang="ko-KR" altLang="en-US" sz="1000" b="1" dirty="0">
                <a:solidFill>
                  <a:srgbClr val="000000"/>
                </a:solidFill>
                <a:latin typeface="+mn-ea"/>
              </a:rPr>
              <a:t>본 가동 운영지원</a:t>
            </a:r>
            <a:endParaRPr lang="en-US" altLang="ko-KR" sz="1000" b="1" dirty="0">
              <a:solidFill>
                <a:srgbClr val="000000"/>
              </a:solidFill>
              <a:latin typeface="+mn-ea"/>
            </a:endParaRPr>
          </a:p>
          <a:p>
            <a:pPr algn="ctr" latinLnBrk="0"/>
            <a:r>
              <a:rPr lang="en-US" altLang="ko-KR" sz="10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rgbClr val="000000"/>
                </a:solidFill>
                <a:latin typeface="+mn-ea"/>
              </a:rPr>
              <a:t>검증 및 개선</a:t>
            </a:r>
            <a:r>
              <a:rPr lang="en-US" altLang="ko-KR" sz="1000" b="1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 latinLnBrk="0"/>
            <a:endParaRPr lang="en-US" altLang="ko-KR" sz="1000" b="1" dirty="0">
              <a:solidFill>
                <a:srgbClr val="000000"/>
              </a:solidFill>
              <a:latin typeface="+mn-ea"/>
            </a:endParaRPr>
          </a:p>
          <a:p>
            <a:pPr algn="ctr" latinLnBrk="0"/>
            <a:r>
              <a:rPr lang="ko-KR" altLang="en-US" sz="1000" b="1" dirty="0">
                <a:solidFill>
                  <a:srgbClr val="000000"/>
                </a:solidFill>
                <a:latin typeface="+mn-ea"/>
              </a:rPr>
              <a:t>안정화 지원</a:t>
            </a:r>
            <a:endParaRPr lang="en-US" altLang="ko-KR" sz="1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AutoShape 17">
            <a:extLst>
              <a:ext uri="{FF2B5EF4-FFF2-40B4-BE49-F238E27FC236}">
                <a16:creationId xmlns:a16="http://schemas.microsoft.com/office/drawing/2014/main" id="{E3A4C8C4-2047-ED65-BE0F-E1156747F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516" y="4721538"/>
            <a:ext cx="4302833" cy="492993"/>
          </a:xfrm>
          <a:prstGeom prst="rect">
            <a:avLst/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프로그램 수정 보완 작업</a:t>
            </a:r>
            <a:endParaRPr kumimoji="0"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996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실천 과제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3629E-CE03-F51F-CBBC-FDCE65ACCE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5497" y="2564904"/>
            <a:ext cx="992188" cy="3600398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</a:t>
            </a:r>
          </a:p>
          <a:p>
            <a:pPr algn="ctr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</a:t>
            </a:r>
          </a:p>
        </p:txBody>
      </p:sp>
      <p:cxnSp>
        <p:nvCxnSpPr>
          <p:cNvPr id="30" name="AutoShape 8">
            <a:extLst>
              <a:ext uri="{FF2B5EF4-FFF2-40B4-BE49-F238E27FC236}">
                <a16:creationId xmlns:a16="http://schemas.microsoft.com/office/drawing/2014/main" id="{7CE99AC0-1D2E-15A8-6D53-3F5439D2268A}"/>
              </a:ext>
            </a:extLst>
          </p:cNvPr>
          <p:cNvCxnSpPr>
            <a:cxnSpLocks noChangeShapeType="1"/>
            <a:stCxn id="5" idx="3"/>
            <a:endCxn id="35" idx="1"/>
          </p:cNvCxnSpPr>
          <p:nvPr/>
        </p:nvCxnSpPr>
        <p:spPr bwMode="gray">
          <a:xfrm flipV="1">
            <a:off x="1417685" y="3288302"/>
            <a:ext cx="1599333" cy="107680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 Box 39">
            <a:extLst>
              <a:ext uri="{FF2B5EF4-FFF2-40B4-BE49-F238E27FC236}">
                <a16:creationId xmlns:a16="http://schemas.microsoft.com/office/drawing/2014/main" id="{299F92D3-C31E-F300-BF24-5A4E961F7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96" y="692696"/>
            <a:ext cx="9568985" cy="64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㈜세경하이테크의 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운영을 위한</a:t>
            </a:r>
            <a:r>
              <a:rPr lang="en-US" altLang="ko-KR" sz="1600" dirty="0">
                <a:solidFill>
                  <a:srgbClr val="CC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1600" dirty="0">
                <a:solidFill>
                  <a:srgbClr val="CC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업무별 프로세스 개선 및 정립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“</a:t>
            </a:r>
            <a:r>
              <a:rPr lang="ko-KR" altLang="en-US" sz="1600" dirty="0">
                <a:solidFill>
                  <a:srgbClr val="CC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수불정합성 확보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”, “</a:t>
            </a:r>
            <a:r>
              <a:rPr lang="ko-KR" altLang="en-US" sz="1600" dirty="0">
                <a:solidFill>
                  <a:srgbClr val="CC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원가 및 경영손익 정보 제공</a:t>
            </a:r>
            <a:r>
              <a:rPr lang="en-US" altLang="ko-KR" sz="1600" dirty="0">
                <a:solidFill>
                  <a:srgbClr val="CC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추진 전략으로 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프로젝트를 진행하고 있습니다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2" name="Text Box 42">
            <a:extLst>
              <a:ext uri="{FF2B5EF4-FFF2-40B4-BE49-F238E27FC236}">
                <a16:creationId xmlns:a16="http://schemas.microsoft.com/office/drawing/2014/main" id="{157E2F7A-EC24-CBE4-F3D0-80FCF26B0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218" y="5187751"/>
            <a:ext cx="4200713" cy="8335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0099"/>
            </a:solidFill>
          </a:ln>
          <a:effectLst/>
        </p:spPr>
        <p:txBody>
          <a:bodyPr lIns="54000" tIns="10800" rIns="54000" bIns="10800" anchor="ctr"/>
          <a:lstStyle/>
          <a:p>
            <a:pPr>
              <a:lnSpc>
                <a:spcPts val="1400"/>
              </a:lnSpc>
              <a:buFontTx/>
              <a:buChar char="•"/>
            </a:pP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물류 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Process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정립 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원가 구축 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Configuration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및 원가기준정보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설정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원가 결산 작업 및 결과 검증</a:t>
            </a:r>
          </a:p>
        </p:txBody>
      </p:sp>
      <p:sp>
        <p:nvSpPr>
          <p:cNvPr id="33" name="Text Box 63">
            <a:extLst>
              <a:ext uri="{FF2B5EF4-FFF2-40B4-BE49-F238E27FC236}">
                <a16:creationId xmlns:a16="http://schemas.microsoft.com/office/drawing/2014/main" id="{8F9CFD55-235B-872B-D5E7-199F5F730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376" y="2834773"/>
            <a:ext cx="4200713" cy="907057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36000" rIns="54000" bIns="36000" anchor="ctr"/>
          <a:lstStyle/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기준정보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품목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영업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관리</a:t>
            </a:r>
            <a:endParaRPr lang="en-US" altLang="ko-KR" sz="1000" dirty="0">
              <a:solidFill>
                <a:srgbClr val="E7AC07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구매 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생산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품질 관리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(MES I/F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연계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재고관리</a:t>
            </a:r>
            <a:endParaRPr lang="ko-KR" altLang="en-US" sz="1000" dirty="0">
              <a:solidFill>
                <a:srgbClr val="E7AC07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FD3B77A5-F1D6-6EAF-5D8F-5F51949399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17018" y="5187751"/>
            <a:ext cx="1662113" cy="833537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  <a:lumMod val="100000"/>
                </a:schemeClr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rgbClr val="000099"/>
            </a:solidFill>
            <a:miter lim="800000"/>
            <a:headEnd/>
            <a:tailEnd/>
          </a:ln>
          <a:effectLst>
            <a:outerShdw sy="50000" rotWithShape="0">
              <a:srgbClr val="808080"/>
            </a:outerShdw>
          </a:effectLst>
        </p:spPr>
        <p:txBody>
          <a:bodyPr wrap="none" anchor="ctr"/>
          <a:lstStyle/>
          <a:p>
            <a:pPr algn="ctr" eaLnBrk="0" latinLnBrk="0" hangingPunct="0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원가 및 경영손익</a:t>
            </a:r>
          </a:p>
        </p:txBody>
      </p:sp>
      <p:sp>
        <p:nvSpPr>
          <p:cNvPr id="35" name="Rectangle 82">
            <a:extLst>
              <a:ext uri="{FF2B5EF4-FFF2-40B4-BE49-F238E27FC236}">
                <a16:creationId xmlns:a16="http://schemas.microsoft.com/office/drawing/2014/main" id="{E3D84121-A948-838F-7F87-8A1991B2BBF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17018" y="2834773"/>
            <a:ext cx="1662113" cy="907057"/>
          </a:xfrm>
          <a:prstGeom prst="rect">
            <a:avLst/>
          </a:prstGeom>
          <a:gradFill rotWithShape="0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0099"/>
            </a:solidFill>
            <a:miter lim="800000"/>
            <a:headEnd/>
            <a:tailEnd/>
          </a:ln>
          <a:effectLst>
            <a:outerShdw sy="50000" rotWithShape="0">
              <a:srgbClr val="808080"/>
            </a:outerShdw>
          </a:effectLst>
        </p:spPr>
        <p:txBody>
          <a:bodyPr wrap="none" anchor="ctr"/>
          <a:lstStyle/>
          <a:p>
            <a:pPr algn="ctr" eaLnBrk="0" latinLnBrk="0" hangingPunct="0"/>
            <a:r>
              <a:rPr lang="ko-KR" altLang="en-US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물류 부문</a:t>
            </a:r>
          </a:p>
        </p:txBody>
      </p:sp>
      <p:sp>
        <p:nvSpPr>
          <p:cNvPr id="36" name="Rectangle 88">
            <a:extLst>
              <a:ext uri="{FF2B5EF4-FFF2-40B4-BE49-F238E27FC236}">
                <a16:creationId xmlns:a16="http://schemas.microsoft.com/office/drawing/2014/main" id="{9FE7090A-B46E-A811-AE66-8AE7AA0E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6" y="2641953"/>
            <a:ext cx="7396212" cy="2299215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 Box 35">
            <a:extLst>
              <a:ext uri="{FF2B5EF4-FFF2-40B4-BE49-F238E27FC236}">
                <a16:creationId xmlns:a16="http://schemas.microsoft.com/office/drawing/2014/main" id="{0D3B43FB-EAE7-06B4-24D8-3D049421E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370" y="3943192"/>
            <a:ext cx="4200713" cy="909164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10800" rIns="54000" bIns="10800" anchor="ctr"/>
          <a:lstStyle/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물류 자동 전표로 수불과 회계 자료 일치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수불 전표의 임의 수정 불가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수불 자료 직접 수정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SECOM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근태 연계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9" name="Rectangle 81">
            <a:extLst>
              <a:ext uri="{FF2B5EF4-FFF2-40B4-BE49-F238E27FC236}">
                <a16:creationId xmlns:a16="http://schemas.microsoft.com/office/drawing/2014/main" id="{A7DBBA90-0859-F7C6-F2CD-EDDA106926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17016" y="3957854"/>
            <a:ext cx="1662113" cy="911306"/>
          </a:xfrm>
          <a:prstGeom prst="rect">
            <a:avLst/>
          </a:prstGeom>
          <a:gradFill rotWithShape="0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0099"/>
            </a:solidFill>
            <a:miter lim="800000"/>
            <a:headEnd/>
            <a:tailEnd/>
          </a:ln>
          <a:effectLst>
            <a:outerShdw sy="50000" rotWithShape="0">
              <a:srgbClr val="808080"/>
            </a:outerShdw>
          </a:effectLst>
        </p:spPr>
        <p:txBody>
          <a:bodyPr wrap="none" anchor="ctr"/>
          <a:lstStyle/>
          <a:p>
            <a:pPr algn="ctr" eaLnBrk="0" latinLnBrk="0" hangingPunct="0"/>
            <a:r>
              <a:rPr lang="ko-KR" altLang="en-US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회계</a:t>
            </a:r>
            <a:r>
              <a:rPr lang="en-US" altLang="ko-KR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인사 부분</a:t>
            </a:r>
          </a:p>
        </p:txBody>
      </p:sp>
      <p:sp>
        <p:nvSpPr>
          <p:cNvPr id="40" name="Rectangle 88">
            <a:extLst>
              <a:ext uri="{FF2B5EF4-FFF2-40B4-BE49-F238E27FC236}">
                <a16:creationId xmlns:a16="http://schemas.microsoft.com/office/drawing/2014/main" id="{ED9F4E82-805A-96C3-7590-5B135A9D8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846" y="2752915"/>
            <a:ext cx="1115888" cy="313550"/>
          </a:xfrm>
          <a:prstGeom prst="rect">
            <a:avLst/>
          </a:prstGeom>
          <a:solidFill>
            <a:srgbClr val="FF0000"/>
          </a:solidFill>
          <a:ln w="476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수불정합성</a:t>
            </a:r>
          </a:p>
        </p:txBody>
      </p:sp>
      <p:cxnSp>
        <p:nvCxnSpPr>
          <p:cNvPr id="41" name="AutoShape 8">
            <a:extLst>
              <a:ext uri="{FF2B5EF4-FFF2-40B4-BE49-F238E27FC236}">
                <a16:creationId xmlns:a16="http://schemas.microsoft.com/office/drawing/2014/main" id="{18350FEC-C9C8-C3D6-EBA2-03EE9ADEFE44}"/>
              </a:ext>
            </a:extLst>
          </p:cNvPr>
          <p:cNvCxnSpPr>
            <a:cxnSpLocks noChangeShapeType="1"/>
            <a:stCxn id="5" idx="3"/>
            <a:endCxn id="39" idx="1"/>
          </p:cNvCxnSpPr>
          <p:nvPr/>
        </p:nvCxnSpPr>
        <p:spPr bwMode="gray">
          <a:xfrm>
            <a:off x="1417685" y="4365103"/>
            <a:ext cx="1599331" cy="4840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8">
            <a:extLst>
              <a:ext uri="{FF2B5EF4-FFF2-40B4-BE49-F238E27FC236}">
                <a16:creationId xmlns:a16="http://schemas.microsoft.com/office/drawing/2014/main" id="{A6333574-1283-80D4-0FD2-E3B6363C294D}"/>
              </a:ext>
            </a:extLst>
          </p:cNvPr>
          <p:cNvCxnSpPr>
            <a:cxnSpLocks noChangeShapeType="1"/>
            <a:stCxn id="5" idx="3"/>
            <a:endCxn id="34" idx="1"/>
          </p:cNvCxnSpPr>
          <p:nvPr/>
        </p:nvCxnSpPr>
        <p:spPr bwMode="gray">
          <a:xfrm>
            <a:off x="1417685" y="4365103"/>
            <a:ext cx="1599333" cy="123941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88">
            <a:extLst>
              <a:ext uri="{FF2B5EF4-FFF2-40B4-BE49-F238E27FC236}">
                <a16:creationId xmlns:a16="http://schemas.microsoft.com/office/drawing/2014/main" id="{689DEFFA-9338-3C8B-ACB6-88F0DC99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6" y="5068152"/>
            <a:ext cx="7396212" cy="1097152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Rectangle 88">
            <a:extLst>
              <a:ext uri="{FF2B5EF4-FFF2-40B4-BE49-F238E27FC236}">
                <a16:creationId xmlns:a16="http://schemas.microsoft.com/office/drawing/2014/main" id="{478BA449-75FE-A7F6-01AA-3389BD7A7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995" y="5059666"/>
            <a:ext cx="1115888" cy="313550"/>
          </a:xfrm>
          <a:prstGeom prst="rect">
            <a:avLst/>
          </a:prstGeom>
          <a:solidFill>
            <a:srgbClr val="FF0000"/>
          </a:solidFill>
          <a:ln w="476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제공</a:t>
            </a:r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7227D8F5-9F9B-5E1B-69C0-34A3C7CF4D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5497" y="1560111"/>
            <a:ext cx="8592434" cy="485401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업무프로세스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(TO-BE)</a:t>
            </a:r>
            <a:endParaRPr lang="ko-KR" alt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AutoShape 4">
            <a:extLst>
              <a:ext uri="{FF2B5EF4-FFF2-40B4-BE49-F238E27FC236}">
                <a16:creationId xmlns:a16="http://schemas.microsoft.com/office/drawing/2014/main" id="{5AA93090-E48A-F04E-1FDB-9FF3353C4BAA}"/>
              </a:ext>
            </a:extLst>
          </p:cNvPr>
          <p:cNvSpPr>
            <a:spLocks noChangeArrowheads="1"/>
          </p:cNvSpPr>
          <p:nvPr/>
        </p:nvSpPr>
        <p:spPr bwMode="gray">
          <a:xfrm flipH="1" flipV="1">
            <a:off x="3643461" y="2169046"/>
            <a:ext cx="2028825" cy="32385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386FB1">
                  <a:gamma/>
                  <a:tint val="0"/>
                  <a:invGamma/>
                </a:srgbClr>
              </a:gs>
              <a:gs pos="100000">
                <a:srgbClr val="386FB1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rot="10800000" wrap="none" lIns="0" tIns="0" rIns="0" bIns="0" anchor="ctr"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ko-KR" sz="1200" kern="0">
              <a:solidFill>
                <a:srgbClr val="666666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47" name="Rectangle 88">
            <a:extLst>
              <a:ext uri="{FF2B5EF4-FFF2-40B4-BE49-F238E27FC236}">
                <a16:creationId xmlns:a16="http://schemas.microsoft.com/office/drawing/2014/main" id="{028D7CD3-FD40-78A5-E6E0-A0323A7A9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995" y="1337683"/>
            <a:ext cx="1115888" cy="313550"/>
          </a:xfrm>
          <a:prstGeom prst="rect">
            <a:avLst/>
          </a:prstGeom>
          <a:solidFill>
            <a:srgbClr val="FF0000"/>
          </a:solidFill>
          <a:ln w="476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22856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진행 경과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55">
            <a:extLst>
              <a:ext uri="{FF2B5EF4-FFF2-40B4-BE49-F238E27FC236}">
                <a16:creationId xmlns:a16="http://schemas.microsoft.com/office/drawing/2014/main" id="{50F314F9-02DF-510E-1836-0C4A6A437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75" y="876539"/>
            <a:ext cx="90368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sz="3200" kern="1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hangingPunct="1"/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착수 및 분석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(8, 9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월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),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패키지시뮬레이션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및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프로그램 설계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개발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(10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월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kumimoji="1" lang="ko-KR" altLang="en-US" sz="160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을 진행</a:t>
            </a:r>
            <a:endParaRPr kumimoji="1" lang="en-US" altLang="ko-KR" sz="1600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4847F93-E0B9-371F-07A2-6E34E5124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54748"/>
              </p:ext>
            </p:extLst>
          </p:nvPr>
        </p:nvGraphicFramePr>
        <p:xfrm>
          <a:off x="415700" y="1196753"/>
          <a:ext cx="9073012" cy="50547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2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Activity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 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877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착수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24.08.05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24.08.12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b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-. </a:t>
                      </a: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과업범위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 수립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환경설정</a:t>
                      </a:r>
                      <a:b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 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System setup, </a:t>
                      </a: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하드웨어 설치</a:t>
                      </a:r>
                      <a:endParaRPr lang="en-US" altLang="ko-KR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착수보고</a:t>
                      </a:r>
                      <a:endParaRPr lang="en-US" altLang="ko-KR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844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현황 및 요구분석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24.08.12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24,10.31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현행업무분석 및 사용자 교육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부문별 현행업무 분석</a:t>
                      </a:r>
                      <a:b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교육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~2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대응방안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요구사항 접수 및 프로그램 개발범위 협의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3383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패키지시뮬레이션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24.08.19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24.10.31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기준정보 정의 및 기초 데이터 정리 입력</a:t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인사마스터정보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거래처정보</a:t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품목코드 협의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정의</a:t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조직정의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창고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공장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c/c,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영업그룹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구매그룹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시뮬레이션</a:t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각 프로세스 연계 시뮬레이션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TO-BE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프로세스</a:t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부문별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TO-BE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프로세스 협의 및 확정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-.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부문별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TO-BE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프로세스 보고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중간보고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 가동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24.11.01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 가동</a:t>
                      </a:r>
                      <a:endParaRPr lang="en-US" altLang="ko-KR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-. </a:t>
                      </a:r>
                      <a:r>
                        <a:rPr lang="ko-KR" altLang="en-US" sz="10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본가동</a:t>
                      </a:r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지원</a:t>
                      </a:r>
                      <a:endParaRPr lang="en-US" altLang="ko-KR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12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업무별 프로세스 개선 및 정립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C2A405-8E53-041B-635E-B783BE2EE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51859"/>
              </p:ext>
            </p:extLst>
          </p:nvPr>
        </p:nvGraphicFramePr>
        <p:xfrm>
          <a:off x="155230" y="762823"/>
          <a:ext cx="9693520" cy="5572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60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13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AutoShape 68">
            <a:extLst>
              <a:ext uri="{FF2B5EF4-FFF2-40B4-BE49-F238E27FC236}">
                <a16:creationId xmlns:a16="http://schemas.microsoft.com/office/drawing/2014/main" id="{5C092575-65F0-36EA-42F9-E21321EEF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619" y="1053432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기초재고생성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AutoShape 68">
            <a:extLst>
              <a:ext uri="{FF2B5EF4-FFF2-40B4-BE49-F238E27FC236}">
                <a16:creationId xmlns:a16="http://schemas.microsoft.com/office/drawing/2014/main" id="{EE2000DF-58DA-5A30-2E9C-2D82F60B8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369" y="104866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기초채무채권 생성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AutoShape 68">
            <a:extLst>
              <a:ext uri="{FF2B5EF4-FFF2-40B4-BE49-F238E27FC236}">
                <a16:creationId xmlns:a16="http://schemas.microsoft.com/office/drawing/2014/main" id="{5FBA578B-8C3A-995B-F39E-ACF28846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02" y="2489742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수주처리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68">
            <a:extLst>
              <a:ext uri="{FF2B5EF4-FFF2-40B4-BE49-F238E27FC236}">
                <a16:creationId xmlns:a16="http://schemas.microsoft.com/office/drawing/2014/main" id="{84A20157-10F7-0DE1-8AFC-156880481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48" y="1475707"/>
            <a:ext cx="973138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생산계획등록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utoShape 68">
            <a:extLst>
              <a:ext uri="{FF2B5EF4-FFF2-40B4-BE49-F238E27FC236}">
                <a16:creationId xmlns:a16="http://schemas.microsoft.com/office/drawing/2014/main" id="{6CC0B140-A79C-DD16-A5EA-28E23CBA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48" y="1900004"/>
            <a:ext cx="973138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자재소요계획 수립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6F8B79DC-B37D-E6FB-CA1B-8A7A90F64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93" y="1911896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C4E4F5DC-FE3E-9D87-BFEB-93066379E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223" y="2308771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Shape 33">
            <a:extLst>
              <a:ext uri="{FF2B5EF4-FFF2-40B4-BE49-F238E27FC236}">
                <a16:creationId xmlns:a16="http://schemas.microsoft.com/office/drawing/2014/main" id="{522230BE-87A8-00EF-2478-E61CB9F964F2}"/>
              </a:ext>
            </a:extLst>
          </p:cNvPr>
          <p:cNvCxnSpPr>
            <a:cxnSpLocks noChangeShapeType="1"/>
            <a:stCxn id="9" idx="2"/>
            <a:endCxn id="10" idx="0"/>
          </p:cNvCxnSpPr>
          <p:nvPr/>
        </p:nvCxnSpPr>
        <p:spPr bwMode="auto">
          <a:xfrm rot="5400000">
            <a:off x="1904899" y="1840285"/>
            <a:ext cx="119437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hape 33">
            <a:extLst>
              <a:ext uri="{FF2B5EF4-FFF2-40B4-BE49-F238E27FC236}">
                <a16:creationId xmlns:a16="http://schemas.microsoft.com/office/drawing/2014/main" id="{08EEDFF8-1716-74DC-4658-3C9AA311F2AA}"/>
              </a:ext>
            </a:extLst>
          </p:cNvPr>
          <p:cNvCxnSpPr>
            <a:cxnSpLocks noChangeShapeType="1"/>
            <a:stCxn id="10" idx="3"/>
            <a:endCxn id="11" idx="0"/>
          </p:cNvCxnSpPr>
          <p:nvPr/>
        </p:nvCxnSpPr>
        <p:spPr bwMode="auto">
          <a:xfrm flipV="1">
            <a:off x="2451186" y="1911896"/>
            <a:ext cx="721976" cy="140538"/>
          </a:xfrm>
          <a:prstGeom prst="bentConnector4">
            <a:avLst>
              <a:gd name="adj1" fmla="val 16303"/>
              <a:gd name="adj2" fmla="val 271122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AutoShape 68">
            <a:extLst>
              <a:ext uri="{FF2B5EF4-FFF2-40B4-BE49-F238E27FC236}">
                <a16:creationId xmlns:a16="http://schemas.microsoft.com/office/drawing/2014/main" id="{6667C855-CD9D-C45C-C8D6-392E37C44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93" y="238020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구매품입고</a:t>
            </a:r>
            <a:endParaRPr lang="en-US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/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검사의뢰</a:t>
            </a:r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AutoShape 68">
            <a:extLst>
              <a:ext uri="{FF2B5EF4-FFF2-40B4-BE49-F238E27FC236}">
                <a16:creationId xmlns:a16="http://schemas.microsoft.com/office/drawing/2014/main" id="{89CC071B-4878-060A-331D-95FC19A87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465" y="238338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수입검사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AutoShape 68">
            <a:extLst>
              <a:ext uri="{FF2B5EF4-FFF2-40B4-BE49-F238E27FC236}">
                <a16:creationId xmlns:a16="http://schemas.microsoft.com/office/drawing/2014/main" id="{16C7EEA1-E3FE-2C50-01EA-3C015A84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93" y="2848521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외주가공품</a:t>
            </a:r>
            <a:endParaRPr lang="en-US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/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Shape 33">
            <a:extLst>
              <a:ext uri="{FF2B5EF4-FFF2-40B4-BE49-F238E27FC236}">
                <a16:creationId xmlns:a16="http://schemas.microsoft.com/office/drawing/2014/main" id="{9D7E69C1-43E1-B2CE-AFBB-15CAE3A626FC}"/>
              </a:ext>
            </a:extLst>
          </p:cNvPr>
          <p:cNvCxnSpPr>
            <a:cxnSpLocks noChangeShapeType="1"/>
            <a:stCxn id="10" idx="2"/>
            <a:endCxn id="12" idx="0"/>
          </p:cNvCxnSpPr>
          <p:nvPr/>
        </p:nvCxnSpPr>
        <p:spPr bwMode="auto">
          <a:xfrm rot="16200000" flipH="1">
            <a:off x="1913854" y="2255626"/>
            <a:ext cx="103907" cy="2381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hape 33">
            <a:extLst>
              <a:ext uri="{FF2B5EF4-FFF2-40B4-BE49-F238E27FC236}">
                <a16:creationId xmlns:a16="http://schemas.microsoft.com/office/drawing/2014/main" id="{871BAD29-745E-A35A-3D8A-081C427D4A02}"/>
              </a:ext>
            </a:extLst>
          </p:cNvPr>
          <p:cNvCxnSpPr>
            <a:cxnSpLocks noChangeShapeType="1"/>
            <a:stCxn id="11" idx="2"/>
            <a:endCxn id="15" idx="0"/>
          </p:cNvCxnSpPr>
          <p:nvPr/>
        </p:nvCxnSpPr>
        <p:spPr bwMode="auto">
          <a:xfrm rot="5400000">
            <a:off x="3091436" y="2298482"/>
            <a:ext cx="163453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hape 33">
            <a:extLst>
              <a:ext uri="{FF2B5EF4-FFF2-40B4-BE49-F238E27FC236}">
                <a16:creationId xmlns:a16="http://schemas.microsoft.com/office/drawing/2014/main" id="{9319D667-BC25-21B8-DBF1-4F85F0020934}"/>
              </a:ext>
            </a:extLst>
          </p:cNvPr>
          <p:cNvCxnSpPr>
            <a:cxnSpLocks noChangeShapeType="1"/>
            <a:stCxn id="15" idx="3"/>
            <a:endCxn id="16" idx="1"/>
          </p:cNvCxnSpPr>
          <p:nvPr/>
        </p:nvCxnSpPr>
        <p:spPr bwMode="auto">
          <a:xfrm>
            <a:off x="3659730" y="2532639"/>
            <a:ext cx="1460735" cy="317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hape 33">
            <a:extLst>
              <a:ext uri="{FF2B5EF4-FFF2-40B4-BE49-F238E27FC236}">
                <a16:creationId xmlns:a16="http://schemas.microsoft.com/office/drawing/2014/main" id="{DD8A4B17-A12A-F24E-BB90-013F3A46C692}"/>
              </a:ext>
            </a:extLst>
          </p:cNvPr>
          <p:cNvCxnSpPr>
            <a:cxnSpLocks noChangeShapeType="1"/>
            <a:stCxn id="16" idx="2"/>
            <a:endCxn id="17" idx="3"/>
          </p:cNvCxnSpPr>
          <p:nvPr/>
        </p:nvCxnSpPr>
        <p:spPr bwMode="auto">
          <a:xfrm rot="5400000">
            <a:off x="4476632" y="1871342"/>
            <a:ext cx="312707" cy="1946510"/>
          </a:xfrm>
          <a:prstGeom prst="bentConnector2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hape 33">
            <a:extLst>
              <a:ext uri="{FF2B5EF4-FFF2-40B4-BE49-F238E27FC236}">
                <a16:creationId xmlns:a16="http://schemas.microsoft.com/office/drawing/2014/main" id="{4BF74991-0777-7AD2-AD6F-D0B7339025CC}"/>
              </a:ext>
            </a:extLst>
          </p:cNvPr>
          <p:cNvCxnSpPr>
            <a:cxnSpLocks noChangeShapeType="1"/>
            <a:stCxn id="17" idx="1"/>
            <a:endCxn id="24" idx="3"/>
          </p:cNvCxnSpPr>
          <p:nvPr/>
        </p:nvCxnSpPr>
        <p:spPr bwMode="auto">
          <a:xfrm rot="10800000">
            <a:off x="2451187" y="2964439"/>
            <a:ext cx="235407" cy="36512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AutoShape 68">
            <a:extLst>
              <a:ext uri="{FF2B5EF4-FFF2-40B4-BE49-F238E27FC236}">
                <a16:creationId xmlns:a16="http://schemas.microsoft.com/office/drawing/2014/main" id="{8FB8F743-1E34-70D5-BF8C-29C5EFE9F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02" y="310093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출하요청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AutoShape 68">
            <a:extLst>
              <a:ext uri="{FF2B5EF4-FFF2-40B4-BE49-F238E27FC236}">
                <a16:creationId xmlns:a16="http://schemas.microsoft.com/office/drawing/2014/main" id="{C4793844-B029-8B63-43FC-424683D10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636" y="2812009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생산실적처리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Shape 33">
            <a:extLst>
              <a:ext uri="{FF2B5EF4-FFF2-40B4-BE49-F238E27FC236}">
                <a16:creationId xmlns:a16="http://schemas.microsoft.com/office/drawing/2014/main" id="{B66E4F63-9D71-2786-B2B7-08FE8EA9EC71}"/>
              </a:ext>
            </a:extLst>
          </p:cNvPr>
          <p:cNvCxnSpPr>
            <a:cxnSpLocks noChangeShapeType="1"/>
            <a:stCxn id="24" idx="2"/>
            <a:endCxn id="28" idx="0"/>
          </p:cNvCxnSpPr>
          <p:nvPr/>
        </p:nvCxnSpPr>
        <p:spPr bwMode="auto">
          <a:xfrm rot="5400000">
            <a:off x="1865429" y="3216851"/>
            <a:ext cx="199965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hape 33">
            <a:extLst>
              <a:ext uri="{FF2B5EF4-FFF2-40B4-BE49-F238E27FC236}">
                <a16:creationId xmlns:a16="http://schemas.microsoft.com/office/drawing/2014/main" id="{95EDBDDB-D52C-7C79-17AA-E6A28856D0CE}"/>
              </a:ext>
            </a:extLst>
          </p:cNvPr>
          <p:cNvCxnSpPr>
            <a:cxnSpLocks noChangeShapeType="1"/>
            <a:stCxn id="12" idx="2"/>
            <a:endCxn id="24" idx="0"/>
          </p:cNvCxnSpPr>
          <p:nvPr/>
        </p:nvCxnSpPr>
        <p:spPr bwMode="auto">
          <a:xfrm rot="5400000">
            <a:off x="1867016" y="2712027"/>
            <a:ext cx="198378" cy="1587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AutoShape 68">
            <a:extLst>
              <a:ext uri="{FF2B5EF4-FFF2-40B4-BE49-F238E27FC236}">
                <a16:creationId xmlns:a16="http://schemas.microsoft.com/office/drawing/2014/main" id="{DE2F724B-375C-DAA0-B79B-FF62E989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748" y="1058194"/>
            <a:ext cx="973138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BOM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68">
            <a:extLst>
              <a:ext uri="{FF2B5EF4-FFF2-40B4-BE49-F238E27FC236}">
                <a16:creationId xmlns:a16="http://schemas.microsoft.com/office/drawing/2014/main" id="{A21AB6CD-6840-F2A8-80D7-CF874E9CF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636" y="331683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생산입고처리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68">
            <a:extLst>
              <a:ext uri="{FF2B5EF4-FFF2-40B4-BE49-F238E27FC236}">
                <a16:creationId xmlns:a16="http://schemas.microsoft.com/office/drawing/2014/main" id="{26652E4E-2E0D-AC28-5D36-A86907CB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465" y="3313889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최종검사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Shape 33">
            <a:extLst>
              <a:ext uri="{FF2B5EF4-FFF2-40B4-BE49-F238E27FC236}">
                <a16:creationId xmlns:a16="http://schemas.microsoft.com/office/drawing/2014/main" id="{64CFF5AA-2A29-06DB-0133-0CC619BE233D}"/>
              </a:ext>
            </a:extLst>
          </p:cNvPr>
          <p:cNvCxnSpPr>
            <a:cxnSpLocks noChangeShapeType="1"/>
            <a:stCxn id="28" idx="3"/>
            <a:endCxn id="29" idx="1"/>
          </p:cNvCxnSpPr>
          <p:nvPr/>
        </p:nvCxnSpPr>
        <p:spPr bwMode="auto">
          <a:xfrm flipV="1">
            <a:off x="2451186" y="3466319"/>
            <a:ext cx="2669279" cy="294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AutoShape 68">
            <a:extLst>
              <a:ext uri="{FF2B5EF4-FFF2-40B4-BE49-F238E27FC236}">
                <a16:creationId xmlns:a16="http://schemas.microsoft.com/office/drawing/2014/main" id="{8A746B5D-9E35-30DC-FA50-253488EF4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88" y="364068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출고처리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68">
            <a:extLst>
              <a:ext uri="{FF2B5EF4-FFF2-40B4-BE49-F238E27FC236}">
                <a16:creationId xmlns:a16="http://schemas.microsoft.com/office/drawing/2014/main" id="{7512AB31-D393-E477-7001-7D1FA21A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48" y="3880488"/>
            <a:ext cx="973138" cy="306355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제조오더마감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AutoShape 68">
            <a:extLst>
              <a:ext uri="{FF2B5EF4-FFF2-40B4-BE49-F238E27FC236}">
                <a16:creationId xmlns:a16="http://schemas.microsoft.com/office/drawing/2014/main" id="{87ED68FE-8A43-E824-8D8B-7A175FF70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955" y="5272658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매입처리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Shape 33">
            <a:extLst>
              <a:ext uri="{FF2B5EF4-FFF2-40B4-BE49-F238E27FC236}">
                <a16:creationId xmlns:a16="http://schemas.microsoft.com/office/drawing/2014/main" id="{9813C797-372A-EE9F-D950-BB3CFC7F2343}"/>
              </a:ext>
            </a:extLst>
          </p:cNvPr>
          <p:cNvCxnSpPr>
            <a:cxnSpLocks noChangeShapeType="1"/>
            <a:stCxn id="29" idx="2"/>
            <a:endCxn id="31" idx="3"/>
          </p:cNvCxnSpPr>
          <p:nvPr/>
        </p:nvCxnSpPr>
        <p:spPr bwMode="auto">
          <a:xfrm rot="5400000">
            <a:off x="3345707" y="1532580"/>
            <a:ext cx="174365" cy="4346702"/>
          </a:xfrm>
          <a:prstGeom prst="bentConnector2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utoShape 68">
            <a:extLst>
              <a:ext uri="{FF2B5EF4-FFF2-40B4-BE49-F238E27FC236}">
                <a16:creationId xmlns:a16="http://schemas.microsoft.com/office/drawing/2014/main" id="{4A37A3A7-6A3C-857A-7772-D14C92E7B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88" y="409788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Shape 33">
            <a:extLst>
              <a:ext uri="{FF2B5EF4-FFF2-40B4-BE49-F238E27FC236}">
                <a16:creationId xmlns:a16="http://schemas.microsoft.com/office/drawing/2014/main" id="{BF57FE34-579E-5A50-5B85-FA73B71CF1BA}"/>
              </a:ext>
            </a:extLst>
          </p:cNvPr>
          <p:cNvCxnSpPr>
            <a:cxnSpLocks noChangeShapeType="1"/>
            <a:stCxn id="31" idx="2"/>
            <a:endCxn id="35" idx="0"/>
          </p:cNvCxnSpPr>
          <p:nvPr/>
        </p:nvCxnSpPr>
        <p:spPr bwMode="auto">
          <a:xfrm rot="5400000">
            <a:off x="697593" y="4021714"/>
            <a:ext cx="152340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AutoShape 68">
            <a:extLst>
              <a:ext uri="{FF2B5EF4-FFF2-40B4-BE49-F238E27FC236}">
                <a16:creationId xmlns:a16="http://schemas.microsoft.com/office/drawing/2014/main" id="{F174765D-1513-B306-E090-D808F83A9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88" y="4575721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</a:t>
            </a:r>
            <a:r>
              <a:rPr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매출계산서 처리</a:t>
            </a:r>
            <a:endParaRPr lang="ko-KR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Shape 33">
            <a:extLst>
              <a:ext uri="{FF2B5EF4-FFF2-40B4-BE49-F238E27FC236}">
                <a16:creationId xmlns:a16="http://schemas.microsoft.com/office/drawing/2014/main" id="{9FC64BDF-B736-307F-A7D6-9BDD59897A73}"/>
              </a:ext>
            </a:extLst>
          </p:cNvPr>
          <p:cNvCxnSpPr>
            <a:cxnSpLocks noChangeShapeType="1"/>
            <a:stCxn id="35" idx="2"/>
            <a:endCxn id="37" idx="0"/>
          </p:cNvCxnSpPr>
          <p:nvPr/>
        </p:nvCxnSpPr>
        <p:spPr bwMode="auto">
          <a:xfrm rot="5400000">
            <a:off x="687275" y="4489232"/>
            <a:ext cx="172977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AutoShape 68">
            <a:extLst>
              <a:ext uri="{FF2B5EF4-FFF2-40B4-BE49-F238E27FC236}">
                <a16:creationId xmlns:a16="http://schemas.microsoft.com/office/drawing/2014/main" id="{34E15325-E0E4-3369-D5DE-3D3AB860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369" y="37486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채무 반제</a:t>
            </a:r>
            <a:endParaRPr lang="ko-KR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68">
            <a:extLst>
              <a:ext uri="{FF2B5EF4-FFF2-40B4-BE49-F238E27FC236}">
                <a16:creationId xmlns:a16="http://schemas.microsoft.com/office/drawing/2014/main" id="{8369A180-F451-8718-561B-E64B9F9AD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369" y="41804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전표처리및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결산장부확인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Shape 33">
            <a:extLst>
              <a:ext uri="{FF2B5EF4-FFF2-40B4-BE49-F238E27FC236}">
                <a16:creationId xmlns:a16="http://schemas.microsoft.com/office/drawing/2014/main" id="{6029F237-CB7E-9044-15A8-D905DABC4AC5}"/>
              </a:ext>
            </a:extLst>
          </p:cNvPr>
          <p:cNvCxnSpPr>
            <a:cxnSpLocks noChangeShapeType="1"/>
            <a:stCxn id="35" idx="3"/>
            <a:endCxn id="39" idx="1"/>
          </p:cNvCxnSpPr>
          <p:nvPr/>
        </p:nvCxnSpPr>
        <p:spPr bwMode="auto">
          <a:xfrm flipV="1">
            <a:off x="1259538" y="3901064"/>
            <a:ext cx="5092831" cy="34925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hape 33">
            <a:extLst>
              <a:ext uri="{FF2B5EF4-FFF2-40B4-BE49-F238E27FC236}">
                <a16:creationId xmlns:a16="http://schemas.microsoft.com/office/drawing/2014/main" id="{C297223F-2DB7-3BFE-BF38-033292F89521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 rot="5400000">
            <a:off x="6775468" y="4116964"/>
            <a:ext cx="126940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AutoShape 68">
            <a:extLst>
              <a:ext uri="{FF2B5EF4-FFF2-40B4-BE49-F238E27FC236}">
                <a16:creationId xmlns:a16="http://schemas.microsoft.com/office/drawing/2014/main" id="{1E374727-D5BD-24E8-F338-DA901054F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33" y="41804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재고실사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AutoShape 68">
            <a:extLst>
              <a:ext uri="{FF2B5EF4-FFF2-40B4-BE49-F238E27FC236}">
                <a16:creationId xmlns:a16="http://schemas.microsoft.com/office/drawing/2014/main" id="{6CBD79D9-6477-74BC-FF1C-E60BEFA95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619" y="5194181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재고마감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Shape 33">
            <a:extLst>
              <a:ext uri="{FF2B5EF4-FFF2-40B4-BE49-F238E27FC236}">
                <a16:creationId xmlns:a16="http://schemas.microsoft.com/office/drawing/2014/main" id="{09790683-A9AC-B1E4-B691-E9CEB71E8C6B}"/>
              </a:ext>
            </a:extLst>
          </p:cNvPr>
          <p:cNvCxnSpPr>
            <a:cxnSpLocks noChangeShapeType="1"/>
            <a:stCxn id="28" idx="2"/>
            <a:endCxn id="32" idx="0"/>
          </p:cNvCxnSpPr>
          <p:nvPr/>
        </p:nvCxnSpPr>
        <p:spPr bwMode="auto">
          <a:xfrm rot="5400000">
            <a:off x="1835617" y="3750694"/>
            <a:ext cx="258794" cy="794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hape 33">
            <a:extLst>
              <a:ext uri="{FF2B5EF4-FFF2-40B4-BE49-F238E27FC236}">
                <a16:creationId xmlns:a16="http://schemas.microsoft.com/office/drawing/2014/main" id="{60852827-E1A2-9E25-1573-1CCD7676E9D7}"/>
              </a:ext>
            </a:extLst>
          </p:cNvPr>
          <p:cNvCxnSpPr>
            <a:cxnSpLocks noChangeShapeType="1"/>
            <a:stCxn id="33" idx="0"/>
            <a:endCxn id="39" idx="1"/>
          </p:cNvCxnSpPr>
          <p:nvPr/>
        </p:nvCxnSpPr>
        <p:spPr bwMode="auto">
          <a:xfrm rot="5400000" flipH="1" flipV="1">
            <a:off x="4066252" y="2986542"/>
            <a:ext cx="1371594" cy="3200639"/>
          </a:xfrm>
          <a:prstGeom prst="bentConnector2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AutoShape 68">
            <a:extLst>
              <a:ext uri="{FF2B5EF4-FFF2-40B4-BE49-F238E27FC236}">
                <a16:creationId xmlns:a16="http://schemas.microsoft.com/office/drawing/2014/main" id="{1AA2D9D1-0E14-DD88-1187-AA4A4B7A9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35327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 기준 정보 등록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AutoShape 68">
            <a:extLst>
              <a:ext uri="{FF2B5EF4-FFF2-40B4-BE49-F238E27FC236}">
                <a16:creationId xmlns:a16="http://schemas.microsoft.com/office/drawing/2014/main" id="{94B26139-2D6E-C483-0AF3-7A6172153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407248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 정보 관리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AutoShape 68">
            <a:extLst>
              <a:ext uri="{FF2B5EF4-FFF2-40B4-BE49-F238E27FC236}">
                <a16:creationId xmlns:a16="http://schemas.microsoft.com/office/drawing/2014/main" id="{C59ADF0F-73DE-CB70-BAE2-B50944383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4575813"/>
            <a:ext cx="973137" cy="306355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근태 관리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AutoShape 68">
            <a:extLst>
              <a:ext uri="{FF2B5EF4-FFF2-40B4-BE49-F238E27FC236}">
                <a16:creationId xmlns:a16="http://schemas.microsoft.com/office/drawing/2014/main" id="{C2D31C41-791D-93FE-2452-E054A8F73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511705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급상여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AutoShape 68">
            <a:extLst>
              <a:ext uri="{FF2B5EF4-FFF2-40B4-BE49-F238E27FC236}">
                <a16:creationId xmlns:a16="http://schemas.microsoft.com/office/drawing/2014/main" id="{97541F50-64E5-2E88-EDC5-5711FD15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5998576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퇴직 정산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AutoShape 68">
            <a:extLst>
              <a:ext uri="{FF2B5EF4-FFF2-40B4-BE49-F238E27FC236}">
                <a16:creationId xmlns:a16="http://schemas.microsoft.com/office/drawing/2014/main" id="{E52DB100-F6B1-9838-7291-8E4B11C06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893" y="4432846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원가 기준 정보 구축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AutoShape 68">
            <a:extLst>
              <a:ext uri="{FF2B5EF4-FFF2-40B4-BE49-F238E27FC236}">
                <a16:creationId xmlns:a16="http://schemas.microsoft.com/office/drawing/2014/main" id="{F03A8C93-7667-79BD-2D3C-E69857F2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305" y="4945609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실제원가 배부 기준 구축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AutoShape 68">
            <a:extLst>
              <a:ext uri="{FF2B5EF4-FFF2-40B4-BE49-F238E27FC236}">
                <a16:creationId xmlns:a16="http://schemas.microsoft.com/office/drawing/2014/main" id="{27B2C4E0-2D7A-2BA4-FD87-980C6DF99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305" y="5377502"/>
            <a:ext cx="971550" cy="306354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실제원가 계산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Shape 33">
            <a:extLst>
              <a:ext uri="{FF2B5EF4-FFF2-40B4-BE49-F238E27FC236}">
                <a16:creationId xmlns:a16="http://schemas.microsoft.com/office/drawing/2014/main" id="{AE3BC001-6EF3-8F3F-FEE2-CE63F8C8C4A2}"/>
              </a:ext>
            </a:extLst>
          </p:cNvPr>
          <p:cNvCxnSpPr>
            <a:cxnSpLocks noChangeShapeType="1"/>
            <a:stCxn id="48" idx="2"/>
            <a:endCxn id="49" idx="0"/>
          </p:cNvCxnSpPr>
          <p:nvPr/>
        </p:nvCxnSpPr>
        <p:spPr bwMode="auto">
          <a:xfrm rot="5400000">
            <a:off x="9124974" y="3955039"/>
            <a:ext cx="234890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33">
            <a:extLst>
              <a:ext uri="{FF2B5EF4-FFF2-40B4-BE49-F238E27FC236}">
                <a16:creationId xmlns:a16="http://schemas.microsoft.com/office/drawing/2014/main" id="{E85B7B14-3C53-BFD9-D062-2C434A44C1FD}"/>
              </a:ext>
            </a:extLst>
          </p:cNvPr>
          <p:cNvCxnSpPr>
            <a:cxnSpLocks noChangeShapeType="1"/>
            <a:stCxn id="49" idx="2"/>
            <a:endCxn id="50" idx="0"/>
          </p:cNvCxnSpPr>
          <p:nvPr/>
        </p:nvCxnSpPr>
        <p:spPr bwMode="auto">
          <a:xfrm rot="5400000">
            <a:off x="9143185" y="4476578"/>
            <a:ext cx="198469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33">
            <a:extLst>
              <a:ext uri="{FF2B5EF4-FFF2-40B4-BE49-F238E27FC236}">
                <a16:creationId xmlns:a16="http://schemas.microsoft.com/office/drawing/2014/main" id="{9EC37F01-DFCE-D95C-DE7B-81F4B64BD29D}"/>
              </a:ext>
            </a:extLst>
          </p:cNvPr>
          <p:cNvCxnSpPr>
            <a:cxnSpLocks noChangeShapeType="1"/>
            <a:stCxn id="50" idx="2"/>
            <a:endCxn id="51" idx="0"/>
          </p:cNvCxnSpPr>
          <p:nvPr/>
        </p:nvCxnSpPr>
        <p:spPr bwMode="auto">
          <a:xfrm rot="5400000">
            <a:off x="9124974" y="4999613"/>
            <a:ext cx="234891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33">
            <a:extLst>
              <a:ext uri="{FF2B5EF4-FFF2-40B4-BE49-F238E27FC236}">
                <a16:creationId xmlns:a16="http://schemas.microsoft.com/office/drawing/2014/main" id="{7AEC9AAF-3C07-2D7E-9B17-F0675CFF4F6F}"/>
              </a:ext>
            </a:extLst>
          </p:cNvPr>
          <p:cNvCxnSpPr>
            <a:cxnSpLocks noChangeShapeType="1"/>
            <a:stCxn id="51" idx="2"/>
            <a:endCxn id="60" idx="2"/>
          </p:cNvCxnSpPr>
          <p:nvPr/>
        </p:nvCxnSpPr>
        <p:spPr bwMode="auto">
          <a:xfrm rot="5400000">
            <a:off x="7877166" y="4380516"/>
            <a:ext cx="323850" cy="2406656"/>
          </a:xfrm>
          <a:prstGeom prst="bentConnector3">
            <a:avLst>
              <a:gd name="adj1" fmla="val 170588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AutoShape 68">
            <a:extLst>
              <a:ext uri="{FF2B5EF4-FFF2-40B4-BE49-F238E27FC236}">
                <a16:creationId xmlns:a16="http://schemas.microsoft.com/office/drawing/2014/main" id="{404F6CA3-EEFE-FF94-4818-BC3EB8D6C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94" y="544090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회계 결산 작업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AutoShape 68">
            <a:extLst>
              <a:ext uri="{FF2B5EF4-FFF2-40B4-BE49-F238E27FC236}">
                <a16:creationId xmlns:a16="http://schemas.microsoft.com/office/drawing/2014/main" id="{D0988DE0-8A9F-0940-B738-2EAB1C6B8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94" y="5956846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부가세 관리</a:t>
            </a:r>
            <a:endParaRPr lang="ko-K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Shape 33">
            <a:extLst>
              <a:ext uri="{FF2B5EF4-FFF2-40B4-BE49-F238E27FC236}">
                <a16:creationId xmlns:a16="http://schemas.microsoft.com/office/drawing/2014/main" id="{42DA15E4-B5A3-0BCC-BF85-A5BE528B1EF5}"/>
              </a:ext>
            </a:extLst>
          </p:cNvPr>
          <p:cNvCxnSpPr>
            <a:cxnSpLocks noChangeShapeType="1"/>
            <a:stCxn id="53" idx="2"/>
            <a:endCxn id="54" idx="0"/>
          </p:cNvCxnSpPr>
          <p:nvPr/>
        </p:nvCxnSpPr>
        <p:spPr bwMode="auto">
          <a:xfrm rot="5400000">
            <a:off x="7929923" y="4840863"/>
            <a:ext cx="207903" cy="158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33">
            <a:extLst>
              <a:ext uri="{FF2B5EF4-FFF2-40B4-BE49-F238E27FC236}">
                <a16:creationId xmlns:a16="http://schemas.microsoft.com/office/drawing/2014/main" id="{047857C6-03B6-334D-F3B5-762DD56E0AE5}"/>
              </a:ext>
            </a:extLst>
          </p:cNvPr>
          <p:cNvCxnSpPr>
            <a:cxnSpLocks noChangeShapeType="1"/>
            <a:stCxn id="54" idx="2"/>
            <a:endCxn id="55" idx="0"/>
          </p:cNvCxnSpPr>
          <p:nvPr/>
        </p:nvCxnSpPr>
        <p:spPr bwMode="auto">
          <a:xfrm rot="5400000">
            <a:off x="7969564" y="5313985"/>
            <a:ext cx="127033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33">
            <a:extLst>
              <a:ext uri="{FF2B5EF4-FFF2-40B4-BE49-F238E27FC236}">
                <a16:creationId xmlns:a16="http://schemas.microsoft.com/office/drawing/2014/main" id="{CDAC3475-9496-C718-7DC2-85F695255B7B}"/>
              </a:ext>
            </a:extLst>
          </p:cNvPr>
          <p:cNvCxnSpPr>
            <a:cxnSpLocks noChangeShapeType="1"/>
            <a:stCxn id="40" idx="2"/>
            <a:endCxn id="60" idx="0"/>
          </p:cNvCxnSpPr>
          <p:nvPr/>
        </p:nvCxnSpPr>
        <p:spPr bwMode="auto">
          <a:xfrm rot="5400000">
            <a:off x="6359544" y="4961514"/>
            <a:ext cx="955615" cy="317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33">
            <a:extLst>
              <a:ext uri="{FF2B5EF4-FFF2-40B4-BE49-F238E27FC236}">
                <a16:creationId xmlns:a16="http://schemas.microsoft.com/office/drawing/2014/main" id="{142D87CB-5CA5-3F72-9DBA-37C76718D7D5}"/>
              </a:ext>
            </a:extLst>
          </p:cNvPr>
          <p:cNvCxnSpPr>
            <a:cxnSpLocks noChangeShapeType="1"/>
            <a:stCxn id="60" idx="1"/>
            <a:endCxn id="61" idx="1"/>
          </p:cNvCxnSpPr>
          <p:nvPr/>
        </p:nvCxnSpPr>
        <p:spPr bwMode="auto">
          <a:xfrm rot="10800000" flipV="1">
            <a:off x="6349194" y="5593338"/>
            <a:ext cx="12700" cy="515937"/>
          </a:xfrm>
          <a:prstGeom prst="bentConnector3">
            <a:avLst>
              <a:gd name="adj1" fmla="val 180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33">
            <a:extLst>
              <a:ext uri="{FF2B5EF4-FFF2-40B4-BE49-F238E27FC236}">
                <a16:creationId xmlns:a16="http://schemas.microsoft.com/office/drawing/2014/main" id="{771CC6E5-6803-096E-4286-BA2BC23C8281}"/>
              </a:ext>
            </a:extLst>
          </p:cNvPr>
          <p:cNvCxnSpPr>
            <a:cxnSpLocks noChangeShapeType="1"/>
            <a:stCxn id="44" idx="3"/>
            <a:endCxn id="53" idx="1"/>
          </p:cNvCxnSpPr>
          <p:nvPr/>
        </p:nvCxnSpPr>
        <p:spPr bwMode="auto">
          <a:xfrm flipV="1">
            <a:off x="4919756" y="4585276"/>
            <a:ext cx="2629137" cy="76133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33">
            <a:extLst>
              <a:ext uri="{FF2B5EF4-FFF2-40B4-BE49-F238E27FC236}">
                <a16:creationId xmlns:a16="http://schemas.microsoft.com/office/drawing/2014/main" id="{29E63A27-28D5-502C-42AE-19E6E50C744E}"/>
              </a:ext>
            </a:extLst>
          </p:cNvPr>
          <p:cNvCxnSpPr>
            <a:cxnSpLocks noChangeShapeType="1"/>
            <a:stCxn id="52" idx="0"/>
            <a:endCxn id="60" idx="2"/>
          </p:cNvCxnSpPr>
          <p:nvPr/>
        </p:nvCxnSpPr>
        <p:spPr bwMode="auto">
          <a:xfrm rot="16200000" flipV="1">
            <a:off x="7912688" y="4668845"/>
            <a:ext cx="252807" cy="2406656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33">
            <a:extLst>
              <a:ext uri="{FF2B5EF4-FFF2-40B4-BE49-F238E27FC236}">
                <a16:creationId xmlns:a16="http://schemas.microsoft.com/office/drawing/2014/main" id="{FF3182CF-8334-A501-1103-A64AC6D64E96}"/>
              </a:ext>
            </a:extLst>
          </p:cNvPr>
          <p:cNvCxnSpPr>
            <a:cxnSpLocks noChangeShapeType="1"/>
            <a:stCxn id="55" idx="1"/>
            <a:endCxn id="60" idx="3"/>
          </p:cNvCxnSpPr>
          <p:nvPr/>
        </p:nvCxnSpPr>
        <p:spPr bwMode="auto">
          <a:xfrm rot="10800000" flipV="1">
            <a:off x="7322331" y="5530679"/>
            <a:ext cx="224974" cy="6266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940C65E-03B6-D10F-A595-142B43A680B1}"/>
              </a:ext>
            </a:extLst>
          </p:cNvPr>
          <p:cNvCxnSpPr>
            <a:stCxn id="27" idx="3"/>
            <a:endCxn id="6" idx="1"/>
          </p:cNvCxnSpPr>
          <p:nvPr/>
        </p:nvCxnSpPr>
        <p:spPr>
          <a:xfrm flipV="1">
            <a:off x="2463886" y="1205862"/>
            <a:ext cx="1482733" cy="47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D6F1EA4-B1EE-285C-175F-B38488F200A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919756" y="1201099"/>
            <a:ext cx="1432613" cy="4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A2CBB25-359E-72F1-C1D9-D7A80A1716CC}"/>
              </a:ext>
            </a:extLst>
          </p:cNvPr>
          <p:cNvCxnSpPr>
            <a:stCxn id="8" idx="2"/>
            <a:endCxn id="23" idx="0"/>
          </p:cNvCxnSpPr>
          <p:nvPr/>
        </p:nvCxnSpPr>
        <p:spPr>
          <a:xfrm>
            <a:off x="762877" y="2794602"/>
            <a:ext cx="0" cy="3063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D6CBA52-DF79-7147-D443-17E7DCC3A04E}"/>
              </a:ext>
            </a:extLst>
          </p:cNvPr>
          <p:cNvCxnSpPr>
            <a:stCxn id="23" idx="2"/>
          </p:cNvCxnSpPr>
          <p:nvPr/>
        </p:nvCxnSpPr>
        <p:spPr>
          <a:xfrm>
            <a:off x="762877" y="3405794"/>
            <a:ext cx="0" cy="215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10">
            <a:extLst>
              <a:ext uri="{FF2B5EF4-FFF2-40B4-BE49-F238E27FC236}">
                <a16:creationId xmlns:a16="http://schemas.microsoft.com/office/drawing/2014/main" id="{3EECCA5B-0DB1-5146-3E7E-4C834AFF9383}"/>
              </a:ext>
            </a:extLst>
          </p:cNvPr>
          <p:cNvCxnSpPr>
            <a:endCxn id="61" idx="1"/>
          </p:cNvCxnSpPr>
          <p:nvPr/>
        </p:nvCxnSpPr>
        <p:spPr>
          <a:xfrm>
            <a:off x="780114" y="4888519"/>
            <a:ext cx="5569080" cy="12207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15">
            <a:extLst>
              <a:ext uri="{FF2B5EF4-FFF2-40B4-BE49-F238E27FC236}">
                <a16:creationId xmlns:a16="http://schemas.microsoft.com/office/drawing/2014/main" id="{5052DD9E-74FA-34E5-76AF-CE2650C57557}"/>
              </a:ext>
            </a:extLst>
          </p:cNvPr>
          <p:cNvCxnSpPr>
            <a:stCxn id="33" idx="2"/>
            <a:endCxn id="61" idx="1"/>
          </p:cNvCxnSpPr>
          <p:nvPr/>
        </p:nvCxnSpPr>
        <p:spPr>
          <a:xfrm rot="16200000" flipH="1">
            <a:off x="4484583" y="4244665"/>
            <a:ext cx="531758" cy="319746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B082278-8B01-E155-CBD0-154CF1282C77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4422302" y="4485294"/>
            <a:ext cx="10886" cy="7088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EA72100-6415-BD66-10B5-9B17D95ADCB0}"/>
              </a:ext>
            </a:extLst>
          </p:cNvPr>
          <p:cNvCxnSpPr>
            <a:cxnSpLocks/>
            <a:stCxn id="40" idx="1"/>
            <a:endCxn id="43" idx="3"/>
          </p:cNvCxnSpPr>
          <p:nvPr/>
        </p:nvCxnSpPr>
        <p:spPr>
          <a:xfrm flipH="1">
            <a:off x="4908870" y="4332864"/>
            <a:ext cx="1443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수불 정합성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FE16EC2-5CA7-B3D2-293A-021692DEB9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8713" y="1927818"/>
            <a:ext cx="3670300" cy="14859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72000" rIns="72000" anchor="ctr"/>
          <a:lstStyle>
            <a:lvl1pPr marL="85725" indent="-85725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Excel 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파일로 품목별 수불 정보와 회계 정보를 관리함 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Excel 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파일로 제품의 원가 금액을 산정해서 검증이 어려움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4450285-F66C-9E0C-3342-5F83B31B2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4" y="1597619"/>
            <a:ext cx="3684587" cy="2952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sx="80000" sy="8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en-US" altLang="ko-KR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AS-IS</a:t>
            </a:r>
            <a:endParaRPr lang="ko-KR" altLang="en-US" sz="1200" kern="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9AA83000-F58C-E96C-BA17-D4EFF819CA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8713" y="4290018"/>
            <a:ext cx="3670300" cy="12700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72000" rIns="72000" anchor="ctr"/>
          <a:lstStyle>
            <a:lvl1pPr marL="85725" indent="-85725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시스템을 통한 품목별 수불 정보와 회계 정보 간 일치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시스템을 통한 제품의 원가 금액을 산정하여 검증이 용이함</a:t>
            </a:r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76E8D639-95CD-3D69-B47F-AC7C30FFF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00" y="3950294"/>
            <a:ext cx="3684588" cy="2952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sx="80000" sy="8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개선사항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5F582761-4568-62A2-08C8-CD0A17955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254" y="1597619"/>
            <a:ext cx="5588000" cy="295275"/>
          </a:xfrm>
          <a:prstGeom prst="rect">
            <a:avLst/>
          </a:prstGeom>
          <a:solidFill>
            <a:srgbClr val="386FB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구축 결과</a:t>
            </a:r>
            <a:endParaRPr lang="en-US" altLang="ko-KR" sz="1200" kern="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79" name="Rectangle 15">
            <a:extLst>
              <a:ext uri="{FF2B5EF4-FFF2-40B4-BE49-F238E27FC236}">
                <a16:creationId xmlns:a16="http://schemas.microsoft.com/office/drawing/2014/main" id="{B2FC433D-BF31-595B-0739-D37569823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3" y="5769568"/>
            <a:ext cx="971550" cy="544512"/>
          </a:xfrm>
          <a:prstGeom prst="rect">
            <a:avLst/>
          </a:prstGeom>
          <a:solidFill>
            <a:srgbClr val="386FB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개선영역</a:t>
            </a:r>
          </a:p>
        </p:txBody>
      </p:sp>
      <p:sp>
        <p:nvSpPr>
          <p:cNvPr id="80" name="Rectangle 16">
            <a:extLst>
              <a:ext uri="{FF2B5EF4-FFF2-40B4-BE49-F238E27FC236}">
                <a16:creationId xmlns:a16="http://schemas.microsoft.com/office/drawing/2014/main" id="{5403D961-AD2E-FBBC-39E7-1DA334E38D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66775" y="5769568"/>
            <a:ext cx="2662238" cy="54451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234000" anchor="ctr"/>
          <a:lstStyle>
            <a:lvl1pPr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20000"/>
              </a:spcBef>
              <a:buClr>
                <a:srgbClr val="386FB1"/>
              </a:buClr>
              <a:buFont typeface="Wingdings" panose="05000000000000000000" pitchFamily="2" charset="2"/>
              <a:buNone/>
            </a:pP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○ 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전략          ⊙ 프로세스</a:t>
            </a:r>
          </a:p>
          <a:p>
            <a:pPr latinLnBrk="0">
              <a:spcBef>
                <a:spcPct val="20000"/>
              </a:spcBef>
              <a:buClr>
                <a:srgbClr val="386FB1"/>
              </a:buClr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⊙ 시스템       </a:t>
            </a: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○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조직문화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BB2075E3-11B1-78A1-9D4D-621A89629F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28692" y="5555256"/>
            <a:ext cx="4740275" cy="784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36000" rIns="36000" anchor="ctr"/>
          <a:lstStyle>
            <a:lvl1pPr marL="85725" indent="-85725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 latinLnBrk="0">
              <a:lnSpc>
                <a:spcPct val="120000"/>
              </a:lnSpc>
              <a:buClr>
                <a:srgbClr val="666666"/>
              </a:buClr>
              <a:buFont typeface="Wingdings" panose="05000000000000000000" pitchFamily="2" charset="2"/>
              <a:buChar char="l"/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시스템을 통한 품목별 실제 원가 분석 가능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AutoShape 4">
            <a:extLst>
              <a:ext uri="{FF2B5EF4-FFF2-40B4-BE49-F238E27FC236}">
                <a16:creationId xmlns:a16="http://schemas.microsoft.com/office/drawing/2014/main" id="{CB3B5D38-C40E-AFAD-CC30-941BDA621075}"/>
              </a:ext>
            </a:extLst>
          </p:cNvPr>
          <p:cNvSpPr>
            <a:spLocks noChangeArrowheads="1"/>
          </p:cNvSpPr>
          <p:nvPr/>
        </p:nvSpPr>
        <p:spPr bwMode="gray">
          <a:xfrm flipH="1" flipV="1">
            <a:off x="1087389" y="3566118"/>
            <a:ext cx="2028825" cy="32385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386FB1">
                  <a:gamma/>
                  <a:tint val="0"/>
                  <a:invGamma/>
                </a:srgbClr>
              </a:gs>
              <a:gs pos="100000">
                <a:srgbClr val="386FB1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rot="10800000" wrap="none" lIns="0" tIns="0" rIns="0" bIns="0" anchor="ctr"/>
          <a:lstStyle/>
          <a:p>
            <a:pPr>
              <a:spcBef>
                <a:spcPct val="50000"/>
              </a:spcBef>
              <a:defRPr/>
            </a:pPr>
            <a:endParaRPr lang="ko-KR" altLang="ko-KR" sz="1200" kern="0">
              <a:solidFill>
                <a:srgbClr val="666666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83" name="Rectangle 16">
            <a:extLst>
              <a:ext uri="{FF2B5EF4-FFF2-40B4-BE49-F238E27FC236}">
                <a16:creationId xmlns:a16="http://schemas.microsoft.com/office/drawing/2014/main" id="{56AEF457-70A6-69F1-74DF-0EDC1B582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04" y="5555256"/>
            <a:ext cx="792162" cy="784225"/>
          </a:xfrm>
          <a:prstGeom prst="rect">
            <a:avLst/>
          </a:prstGeom>
          <a:solidFill>
            <a:srgbClr val="386FB1"/>
          </a:solidFill>
          <a:ln w="9525" algn="ctr">
            <a:solidFill>
              <a:srgbClr val="516BAB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기대효과</a:t>
            </a:r>
          </a:p>
        </p:txBody>
      </p:sp>
      <p:sp>
        <p:nvSpPr>
          <p:cNvPr id="84" name="TextBox 18">
            <a:extLst>
              <a:ext uri="{FF2B5EF4-FFF2-40B4-BE49-F238E27FC236}">
                <a16:creationId xmlns:a16="http://schemas.microsoft.com/office/drawing/2014/main" id="{E088EDE3-2A5C-253E-E2C6-C000F360A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810" y="1916796"/>
            <a:ext cx="24523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 latinLnBrk="1">
              <a:lnSpc>
                <a:spcPct val="85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•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q"/>
              <a:defRPr kumimoji="1"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rgbClr val="000000"/>
              </a:buClr>
              <a:buChar char="–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rgbClr val="000000"/>
              </a:buClr>
              <a:buChar char="•"/>
              <a:defRPr kumimoji="1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품목별 수불 정보 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회계 금액 일치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0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83A6353-CE80-875A-4C94-3D3B98839DD4}"/>
              </a:ext>
            </a:extLst>
          </p:cNvPr>
          <p:cNvSpPr/>
          <p:nvPr/>
        </p:nvSpPr>
        <p:spPr>
          <a:xfrm>
            <a:off x="4232920" y="2155741"/>
            <a:ext cx="5300574" cy="153617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품목계정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별로 회계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시산표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발생 금액과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금액과 입고 금액 일치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대변 금액과 출고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금액과 입고 금액 일치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대변 금액과 출고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금액과 입고 금액 일치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대변 금액과 출고 금액 일치</a:t>
            </a:r>
            <a:endParaRPr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 계정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별로 회계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시산표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잔액과 재고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잔액과 원재료 재고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잔액과 제품 재고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잔액과 상품 재고 금액 일치</a:t>
            </a:r>
            <a:endParaRPr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TextBox 18">
            <a:extLst>
              <a:ext uri="{FF2B5EF4-FFF2-40B4-BE49-F238E27FC236}">
                <a16:creationId xmlns:a16="http://schemas.microsoft.com/office/drawing/2014/main" id="{90213279-40A5-8193-7469-09EDC17B3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905" y="3716996"/>
            <a:ext cx="44781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 latinLnBrk="1">
              <a:lnSpc>
                <a:spcPct val="85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•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q"/>
              <a:defRPr kumimoji="1"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rgbClr val="000000"/>
              </a:buClr>
              <a:buChar char="–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rgbClr val="000000"/>
              </a:buClr>
              <a:buChar char="•"/>
              <a:defRPr kumimoji="1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제품의 원가 금액 산정 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자동 계산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0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94847FE-5C67-B6CA-3FBA-0D516F083F43}"/>
              </a:ext>
            </a:extLst>
          </p:cNvPr>
          <p:cNvSpPr/>
          <p:nvPr/>
        </p:nvSpPr>
        <p:spPr>
          <a:xfrm>
            <a:off x="4221015" y="3949516"/>
            <a:ext cx="5300574" cy="145386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품목별 재고 단가와 출고 단가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원가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를 시스템으로 계산하여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수불부와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회계 전표로 자동 발생함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.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재료비 및 가공비 집계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품목별 직접 부과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외주가공비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및 배부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생산 단계의 소요 품목에 순서 대로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적상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계산 후 차이 금액을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수불부에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자동 반영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계산 후 차이 금액을 회계 전표에 자동 반영</a:t>
            </a:r>
            <a:endParaRPr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120F707C-DC46-A54C-F0F3-87EDCF811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14" y="836712"/>
            <a:ext cx="8926532" cy="61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내의 품목별 수불 정보와 회계 정보를 일치시키고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재고 및 원가 금액을 자동 계산하여 수불 정보의 정합성을 확보합니다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80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원가 및 경영손익 정보 제공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7C116F-448F-1592-EA4C-7316F12E79F9}"/>
              </a:ext>
            </a:extLst>
          </p:cNvPr>
          <p:cNvCxnSpPr/>
          <p:nvPr/>
        </p:nvCxnSpPr>
        <p:spPr>
          <a:xfrm>
            <a:off x="69666" y="6410948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BAEA44-F191-897B-CD30-28AD5F4FB374}"/>
              </a:ext>
            </a:extLst>
          </p:cNvPr>
          <p:cNvSpPr/>
          <p:nvPr/>
        </p:nvSpPr>
        <p:spPr>
          <a:xfrm>
            <a:off x="292480" y="1375069"/>
            <a:ext cx="3114749" cy="24458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모듈 및 </a:t>
            </a:r>
            <a:r>
              <a:rPr lang="ko-KR" altLang="en-US" sz="1400" dirty="0" err="1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프로세스별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(~D+15)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매출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구매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재고 및 수불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생산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회계 비용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(~D+20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일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급여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인사파트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각종 비용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재무파트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E2C934-3FAC-40A3-ED78-A58A209DF483}"/>
              </a:ext>
            </a:extLst>
          </p:cNvPr>
          <p:cNvSpPr/>
          <p:nvPr/>
        </p:nvSpPr>
        <p:spPr>
          <a:xfrm>
            <a:off x="4370236" y="1375070"/>
            <a:ext cx="2150303" cy="2445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</a:pPr>
            <a:r>
              <a:rPr lang="ko-KR" altLang="en-US" sz="28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원가 계산</a:t>
            </a:r>
            <a:endParaRPr lang="en-US" altLang="ko-KR" sz="28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오른쪽 화살표 26">
            <a:extLst>
              <a:ext uri="{FF2B5EF4-FFF2-40B4-BE49-F238E27FC236}">
                <a16:creationId xmlns:a16="http://schemas.microsoft.com/office/drawing/2014/main" id="{2588F78D-89D2-DC8F-74E6-87D3F83C46A9}"/>
              </a:ext>
            </a:extLst>
          </p:cNvPr>
          <p:cNvSpPr/>
          <p:nvPr/>
        </p:nvSpPr>
        <p:spPr>
          <a:xfrm>
            <a:off x="6725294" y="2231577"/>
            <a:ext cx="587829" cy="52251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15072-4297-A279-4C92-276C14D94357}"/>
              </a:ext>
            </a:extLst>
          </p:cNvPr>
          <p:cNvSpPr/>
          <p:nvPr/>
        </p:nvSpPr>
        <p:spPr>
          <a:xfrm>
            <a:off x="7432868" y="1378539"/>
            <a:ext cx="2150303" cy="24423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</a:pPr>
            <a:r>
              <a:rPr lang="ko-KR" altLang="en-US" sz="28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경영 손익</a:t>
            </a:r>
            <a:br>
              <a:rPr lang="en-US" altLang="ko-KR" sz="28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endParaRPr lang="en-US" altLang="ko-KR" sz="28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algn="ctr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</a:pPr>
            <a:r>
              <a:rPr lang="ko-KR" altLang="en-US" sz="28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작업</a:t>
            </a:r>
            <a:endParaRPr lang="en-US" altLang="ko-KR" sz="28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오른쪽 화살표 28">
            <a:extLst>
              <a:ext uri="{FF2B5EF4-FFF2-40B4-BE49-F238E27FC236}">
                <a16:creationId xmlns:a16="http://schemas.microsoft.com/office/drawing/2014/main" id="{38FCB379-BBF9-5E8F-D98C-70AB7D0E8FFA}"/>
              </a:ext>
            </a:extLst>
          </p:cNvPr>
          <p:cNvSpPr/>
          <p:nvPr/>
        </p:nvSpPr>
        <p:spPr>
          <a:xfrm>
            <a:off x="3603167" y="2231577"/>
            <a:ext cx="587829" cy="52251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F40C26-17CE-3313-0A2A-E117A5E5A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28" y="628182"/>
            <a:ext cx="9359444" cy="68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16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모듈별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마감 후 원가 계산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경영손익 작업을 통해 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시스템을 통한 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품목별 원가 정보 </a:t>
            </a:r>
            <a:b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품목별 경영 손익 정보 확인이 가능합니다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C77DEF72-A75C-71A8-4ED7-D27B36F7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7" y="4122383"/>
            <a:ext cx="9274634" cy="228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06701F-2EF0-D5D7-1CE6-002D73344A8A}"/>
              </a:ext>
            </a:extLst>
          </p:cNvPr>
          <p:cNvSpPr txBox="1"/>
          <p:nvPr/>
        </p:nvSpPr>
        <p:spPr>
          <a:xfrm rot="18668271">
            <a:off x="5090060" y="5144900"/>
            <a:ext cx="242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41191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2D5AB5"/>
        </a:solidFill>
        <a:ln w="12700" cap="flat" cmpd="sng" algn="ctr">
          <a:noFill/>
          <a:prstDash val="solid"/>
          <a:miter lim="800000"/>
        </a:ln>
        <a:effectLst/>
      </a:spPr>
      <a:bodyPr lIns="0" tIns="0" rIns="0" bIns="0" rtlCol="0" anchor="ctr"/>
      <a:lstStyle>
        <a:defPPr algn="ctr" latinLnBrk="0">
          <a:defRPr sz="1400" b="1" kern="0" dirty="0">
            <a:solidFill>
              <a:sysClr val="window" lastClr="FFFFFF"/>
            </a:solidFill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2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3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4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Props1.xml><?xml version="1.0" encoding="utf-8"?>
<ds:datastoreItem xmlns:ds="http://schemas.openxmlformats.org/officeDocument/2006/customXml" ds:itemID="{16330487-6A68-4B85-8207-42691C4C4BB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0658A22-DFA0-46F6-9240-12A3AEE41A9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15F96E4-1723-4129-910A-0508BA9DE27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CBEF3C3-762A-4BF3-B38E-507BB7D87BE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69593</TotalTime>
  <Words>1380</Words>
  <Application>Microsoft Office PowerPoint</Application>
  <PresentationFormat>사용자 지정</PresentationFormat>
  <Paragraphs>287</Paragraphs>
  <Slides>12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맑은 고딕</vt:lpstr>
      <vt:lpstr>Wingdings</vt:lpstr>
      <vt:lpstr>HY헤드라인M</vt:lpstr>
      <vt:lpstr>Times New Roman</vt:lpstr>
      <vt:lpstr>Chapter 4</vt:lpstr>
      <vt:lpstr>1_Chapter 4</vt:lpstr>
      <vt:lpstr>클립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hek</dc:creator>
  <cp:lastModifiedBy>TFOX</cp:lastModifiedBy>
  <cp:revision>6129</cp:revision>
  <cp:lastPrinted>2021-11-21T23:47:56Z</cp:lastPrinted>
  <dcterms:created xsi:type="dcterms:W3CDTF">2017-01-20T04:45:52Z</dcterms:created>
  <dcterms:modified xsi:type="dcterms:W3CDTF">2024-11-18T22:56:41Z</dcterms:modified>
</cp:coreProperties>
</file>